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98"/>
  </p:notesMasterIdLst>
  <p:sldIdLst>
    <p:sldId id="257" r:id="rId10"/>
    <p:sldId id="258" r:id="rId11"/>
    <p:sldId id="259" r:id="rId12"/>
    <p:sldId id="349" r:id="rId13"/>
    <p:sldId id="261" r:id="rId14"/>
    <p:sldId id="352" r:id="rId15"/>
    <p:sldId id="353" r:id="rId16"/>
    <p:sldId id="354" r:id="rId17"/>
    <p:sldId id="346" r:id="rId18"/>
    <p:sldId id="356" r:id="rId19"/>
    <p:sldId id="355" r:id="rId20"/>
    <p:sldId id="260" r:id="rId21"/>
    <p:sldId id="357" r:id="rId22"/>
    <p:sldId id="358" r:id="rId23"/>
    <p:sldId id="359" r:id="rId24"/>
    <p:sldId id="360" r:id="rId25"/>
    <p:sldId id="361" r:id="rId26"/>
    <p:sldId id="363" r:id="rId27"/>
    <p:sldId id="362" r:id="rId28"/>
    <p:sldId id="364" r:id="rId29"/>
    <p:sldId id="365" r:id="rId30"/>
    <p:sldId id="371" r:id="rId31"/>
    <p:sldId id="366" r:id="rId32"/>
    <p:sldId id="367" r:id="rId33"/>
    <p:sldId id="368" r:id="rId34"/>
    <p:sldId id="370" r:id="rId35"/>
    <p:sldId id="372" r:id="rId36"/>
    <p:sldId id="373" r:id="rId37"/>
    <p:sldId id="374" r:id="rId38"/>
    <p:sldId id="375" r:id="rId39"/>
    <p:sldId id="376" r:id="rId40"/>
    <p:sldId id="377" r:id="rId41"/>
    <p:sldId id="383" r:id="rId42"/>
    <p:sldId id="384" r:id="rId43"/>
    <p:sldId id="385" r:id="rId44"/>
    <p:sldId id="443" r:id="rId45"/>
    <p:sldId id="444" r:id="rId46"/>
    <p:sldId id="445" r:id="rId47"/>
    <p:sldId id="446" r:id="rId48"/>
    <p:sldId id="447" r:id="rId49"/>
    <p:sldId id="448" r:id="rId50"/>
    <p:sldId id="449" r:id="rId51"/>
    <p:sldId id="394" r:id="rId52"/>
    <p:sldId id="396" r:id="rId53"/>
    <p:sldId id="395" r:id="rId54"/>
    <p:sldId id="450" r:id="rId55"/>
    <p:sldId id="398" r:id="rId56"/>
    <p:sldId id="391" r:id="rId57"/>
    <p:sldId id="451" r:id="rId58"/>
    <p:sldId id="452" r:id="rId59"/>
    <p:sldId id="408" r:id="rId60"/>
    <p:sldId id="453" r:id="rId61"/>
    <p:sldId id="405" r:id="rId62"/>
    <p:sldId id="407" r:id="rId63"/>
    <p:sldId id="406" r:id="rId64"/>
    <p:sldId id="410" r:id="rId65"/>
    <p:sldId id="412" r:id="rId66"/>
    <p:sldId id="402" r:id="rId67"/>
    <p:sldId id="424" r:id="rId68"/>
    <p:sldId id="415" r:id="rId69"/>
    <p:sldId id="411" r:id="rId70"/>
    <p:sldId id="413" r:id="rId71"/>
    <p:sldId id="416" r:id="rId72"/>
    <p:sldId id="420" r:id="rId73"/>
    <p:sldId id="418" r:id="rId74"/>
    <p:sldId id="421" r:id="rId75"/>
    <p:sldId id="423" r:id="rId76"/>
    <p:sldId id="417" r:id="rId77"/>
    <p:sldId id="422" r:id="rId78"/>
    <p:sldId id="419" r:id="rId79"/>
    <p:sldId id="399" r:id="rId80"/>
    <p:sldId id="425" r:id="rId81"/>
    <p:sldId id="426" r:id="rId82"/>
    <p:sldId id="429" r:id="rId83"/>
    <p:sldId id="430" r:id="rId84"/>
    <p:sldId id="401" r:id="rId85"/>
    <p:sldId id="428" r:id="rId86"/>
    <p:sldId id="427" r:id="rId87"/>
    <p:sldId id="438" r:id="rId88"/>
    <p:sldId id="436" r:id="rId89"/>
    <p:sldId id="433" r:id="rId90"/>
    <p:sldId id="435" r:id="rId91"/>
    <p:sldId id="434" r:id="rId92"/>
    <p:sldId id="432" r:id="rId93"/>
    <p:sldId id="439" r:id="rId94"/>
    <p:sldId id="440" r:id="rId95"/>
    <p:sldId id="441" r:id="rId96"/>
    <p:sldId id="442" r:id="rId9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3366"/>
    <a:srgbClr val="000099"/>
    <a:srgbClr val="00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730" y="-8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97" Type="http://schemas.openxmlformats.org/officeDocument/2006/relationships/slide" Target="slides/slide8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BA92B-86C1-4C29-85BB-6CC6D448D159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41F1E-E3B8-4C70-924B-1D1FA250C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696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41F1E-E3B8-4C70-924B-1D1FA250CED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97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41F1E-E3B8-4C70-924B-1D1FA250CEDA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838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1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667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78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76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18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53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37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33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6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38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6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079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74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22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66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87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22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93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40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66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08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2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13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91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61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3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35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2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70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18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63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90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0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904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56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06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4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61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213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385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71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34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85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5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8543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403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50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9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17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553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497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760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4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21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89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824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98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42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030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22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927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33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720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472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456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3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277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059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805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314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314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26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162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486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082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536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48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0500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458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131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763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23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624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739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690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540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029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03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7538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884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622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768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89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509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951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561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346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446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41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0E26-1C42-4BC3-B786-604543AB16AB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8DE4-C16C-436B-9135-6A6767B5A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75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0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9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5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3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4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9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0E26-1C42-4BC3-B786-604543AB16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8DE4-C16C-436B-9135-6A6767B5AE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jpeg"/><Relationship Id="rId7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neprtest.dp.ua/" TargetMode="External"/><Relationship Id="rId4" Type="http://schemas.openxmlformats.org/officeDocument/2006/relationships/hyperlink" Target="http://www.testportal.gov.ua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1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1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73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hyperlink" Target="mailto:rc.dnepr@testportal.gov.u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rc.dnepr@testportal.gov.ua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085184"/>
            <a:ext cx="9144000" cy="1772816"/>
          </a:xfrm>
          <a:gradFill>
            <a:gsLst>
              <a:gs pos="0">
                <a:schemeClr val="tx2">
                  <a:lumMod val="20000"/>
                  <a:lumOff val="80000"/>
                </a:schemeClr>
              </a:gs>
              <a:gs pos="50000">
                <a:schemeClr val="bg1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txBody>
          <a:bodyPr>
            <a:noAutofit/>
          </a:bodyPr>
          <a:lstStyle/>
          <a:p>
            <a:r>
              <a:rPr lang="uk-UA" sz="4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  <a:t>Алгоритм </a:t>
            </a:r>
            <a:br>
              <a:rPr lang="uk-UA" sz="4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</a:br>
            <a:r>
              <a:rPr lang="uk-UA" sz="4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  <a:t>реєстрації учасників </a:t>
            </a:r>
            <a:br>
              <a:rPr lang="uk-UA" sz="4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</a:br>
            <a:r>
              <a:rPr lang="uk-UA" sz="4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  <a:t>ЗНО 2018 </a:t>
            </a:r>
            <a:endParaRPr lang="ru-RU" sz="40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Gungsuh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88640"/>
            <a:ext cx="6400800" cy="17526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uk-UA" sz="48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Дніпропетровський регіональний центр оцінювання якості освіти</a:t>
            </a:r>
          </a:p>
          <a:p>
            <a:endParaRPr lang="ru-RU" dirty="0"/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3" y="188640"/>
            <a:ext cx="1300859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195736" y="2132856"/>
            <a:ext cx="4968552" cy="87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ПРЕЗЕНТУЄ</a:t>
            </a:r>
            <a:endParaRPr lang="ru-RU" sz="4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78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620688"/>
            <a:ext cx="8372545" cy="6001643"/>
          </a:xfrm>
          <a:prstGeom prst="rect">
            <a:avLst/>
          </a:prstGeom>
          <a:solidFill>
            <a:srgbClr val="F7FEFF"/>
          </a:solidFill>
          <a:ln w="28575">
            <a:noFill/>
            <a:prstDash val="sysDot"/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pPr indent="355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Під час реєстрації випускники ЗНЗ </a:t>
            </a:r>
            <a:r>
              <a:rPr lang="uk-UA" sz="3200" b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2018 </a:t>
            </a:r>
            <a:r>
              <a:rPr lang="uk-UA" sz="32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року </a:t>
            </a:r>
            <a:r>
              <a:rPr lang="uk-UA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матимуть можливість обрати,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результат якої </a:t>
            </a:r>
            <a:r>
              <a:rPr lang="uk-UA" sz="32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сертифікаційної роботи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буде зарахований </a:t>
            </a: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їм 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як 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ДПА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*.</a:t>
            </a:r>
          </a:p>
          <a:p>
            <a:pPr indent="355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Увага! </a:t>
            </a:r>
          </a:p>
          <a:p>
            <a:pPr indent="355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indent="355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Після завершення термінів реєстрації змінити цей вибір буде неможливо! </a:t>
            </a:r>
            <a:br>
              <a:rPr lang="uk-UA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Просимо поінформувати про це учасників ЗНО.</a:t>
            </a:r>
            <a:endParaRPr lang="uk-UA"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indent="3556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		</a:t>
            </a:r>
            <a:endParaRPr lang="uk-UA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2" y="112458"/>
            <a:ext cx="1154649" cy="6391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827584" y="2420888"/>
            <a:ext cx="1600434" cy="160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8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80713" y="607589"/>
            <a:ext cx="7881960" cy="20293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endParaRPr lang="ru-RU" altLang="uk-UA" dirty="0" smtClean="0">
              <a:ln/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uk-UA" dirty="0" err="1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Результати</a:t>
            </a:r>
            <a:r>
              <a:rPr lang="ru-RU" altLang="uk-UA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ru-RU" altLang="uk-UA" dirty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ЗНО </a:t>
            </a:r>
            <a:r>
              <a:rPr lang="ru-RU" altLang="uk-UA" dirty="0" err="1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зараховуються</a:t>
            </a:r>
            <a:r>
              <a:rPr lang="ru-RU" altLang="uk-UA" dirty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, як </a:t>
            </a:r>
            <a:r>
              <a:rPr lang="ru-RU" altLang="uk-UA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– </a:t>
            </a:r>
            <a:r>
              <a:rPr lang="ru-RU" altLang="uk-UA" dirty="0" err="1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результати</a:t>
            </a:r>
            <a:r>
              <a:rPr lang="ru-RU" altLang="uk-UA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  </a:t>
            </a:r>
            <a:r>
              <a:rPr lang="ru-RU" altLang="uk-UA" dirty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ДПА у 2018 </a:t>
            </a:r>
            <a:r>
              <a:rPr lang="ru-RU" altLang="uk-UA" dirty="0" err="1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році</a:t>
            </a:r>
            <a:r>
              <a:rPr lang="ru-RU" altLang="uk-UA" dirty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  <a:p>
            <a:pPr algn="ctr" fontAlgn="auto">
              <a:spcAft>
                <a:spcPts val="0"/>
              </a:spcAft>
              <a:defRPr/>
            </a:pPr>
            <a:endParaRPr lang="uk-UA" altLang="uk-UA" dirty="0" smtClean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altLang="uk-UA" dirty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3151" y="2636912"/>
            <a:ext cx="8177084" cy="2954655"/>
          </a:xfrm>
          <a:prstGeom prst="rect">
            <a:avLst/>
          </a:prstGeom>
          <a:solidFill>
            <a:srgbClr val="F7FEFF"/>
          </a:solidFill>
          <a:ln w="28575">
            <a:noFill/>
            <a:prstDash val="sysDot"/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pPr marL="0" lvl="2" algn="just" fontAlgn="auto">
              <a:spcAft>
                <a:spcPts val="0"/>
              </a:spcAft>
              <a:defRPr/>
            </a:pPr>
            <a:r>
              <a:rPr lang="uk-UA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Учням ПТНЗ, студентам ВНЗ </a:t>
            </a:r>
            <a:r>
              <a:rPr lang="uk-UA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І-ІІ р. а.</a:t>
            </a:r>
            <a:r>
              <a:rPr lang="uk-UA" sz="2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, </a:t>
            </a:r>
            <a:r>
              <a:rPr lang="uk-UA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які </a:t>
            </a:r>
            <a:r>
              <a:rPr lang="uk-UA" sz="2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в 2018 році здобудуть повну загальну середню освіту – </a:t>
            </a:r>
            <a:r>
              <a:rPr lang="uk-UA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один предмет </a:t>
            </a:r>
            <a:r>
              <a:rPr lang="uk-UA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ЗНО: </a:t>
            </a:r>
          </a:p>
          <a:p>
            <a:pPr marL="0" lvl="2" algn="just" fontAlgn="auto">
              <a:spcAft>
                <a:spcPts val="0"/>
              </a:spcAft>
              <a:defRPr/>
            </a:pPr>
            <a:endParaRPr lang="uk-UA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pPr marL="342900" lvl="2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Українська 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мова і </a:t>
            </a: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література </a:t>
            </a:r>
            <a:b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(</a:t>
            </a:r>
            <a:r>
              <a:rPr lang="uk-UA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українська мова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) </a:t>
            </a:r>
          </a:p>
          <a:p>
            <a:pPr marL="0" lvl="2" algn="just" fontAlgn="auto">
              <a:spcAft>
                <a:spcPts val="0"/>
              </a:spcAft>
              <a:defRPr/>
            </a:pPr>
            <a:endParaRPr lang="uk-UA" sz="26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2" y="112458"/>
            <a:ext cx="1154649" cy="6391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76761"/>
            <a:ext cx="120491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1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0818" y="908720"/>
            <a:ext cx="7416824" cy="523220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36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у </a:t>
            </a:r>
            <a:r>
              <a:rPr lang="uk-UA" sz="3600" b="1" kern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Дніпропетровській </a:t>
            </a:r>
            <a:r>
              <a:rPr lang="uk-UA" sz="36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та </a:t>
            </a:r>
            <a:r>
              <a:rPr lang="uk-UA" sz="3600" b="1" kern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Запорізькій областях </a:t>
            </a:r>
            <a:endParaRPr lang="uk-UA" sz="3600" b="1" kern="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Gungsuh" panose="02030600000101010101" pitchFamily="18" charset="-127"/>
              <a:cs typeface="+mj-cs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36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здійснює </a:t>
            </a:r>
            <a:r>
              <a:rPr lang="uk-UA" sz="3600" b="1" kern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обробку </a:t>
            </a:r>
            <a:r>
              <a:rPr lang="uk-UA" sz="36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реєстраційних </a:t>
            </a:r>
            <a:r>
              <a:rPr lang="uk-UA" sz="3600" b="1" kern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документів учасників ЗНО - </a:t>
            </a:r>
            <a:r>
              <a:rPr lang="uk-UA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Дніпропетровський </a:t>
            </a:r>
            <a:r>
              <a:rPr lang="uk-UA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регіональний центр оцінювання якості освіти </a:t>
            </a:r>
            <a:r>
              <a:rPr lang="uk-UA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/>
            </a:r>
            <a:br>
              <a:rPr lang="uk-UA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</a:br>
            <a:r>
              <a:rPr lang="uk-UA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(далі – </a:t>
            </a:r>
            <a:r>
              <a:rPr lang="uk-UA" sz="36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ДпРЦОЯО</a:t>
            </a:r>
            <a:r>
              <a:rPr lang="uk-UA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  <a:cs typeface="+mj-cs"/>
              </a:rPr>
              <a:t>)</a:t>
            </a:r>
            <a:endParaRPr lang="uk-UA" sz="3600" b="1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526"/>
            <a:ext cx="1220083" cy="67536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7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75416" y="116631"/>
            <a:ext cx="7200799" cy="10801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uk-UA" dirty="0" err="1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Реєстраційні</a:t>
            </a:r>
            <a:r>
              <a:rPr lang="ru-RU" altLang="uk-UA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ru-RU" altLang="uk-UA" dirty="0" err="1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документи</a:t>
            </a:r>
            <a:r>
              <a:rPr lang="ru-RU" altLang="uk-UA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 до </a:t>
            </a:r>
            <a:r>
              <a:rPr lang="ru-RU" altLang="uk-UA" dirty="0" err="1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ДпРЦОЯО</a:t>
            </a:r>
            <a:r>
              <a:rPr lang="ru-RU" altLang="uk-UA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ru-RU" altLang="uk-UA" dirty="0" err="1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надсилають</a:t>
            </a:r>
            <a:r>
              <a:rPr lang="ru-RU" altLang="uk-UA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lang="uk-UA" altLang="uk-UA" dirty="0" smtClean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altLang="uk-UA" dirty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2" y="112458"/>
            <a:ext cx="1154649" cy="6391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90477"/>
            <a:ext cx="120491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17701" y="2204864"/>
            <a:ext cx="4104456" cy="36009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2" algn="ctr">
              <a:defRPr/>
            </a:pP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Відповідальні за ЗНО від закладів 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освіти, 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які мають бути призначені керівником закладу до 22.01.2018*</a:t>
            </a:r>
            <a:b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(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пакети реєстраційних документів від закладу освіти учнів ЗНЗ, ПТНЗ, студентів ВНЗ І-ІІ р. а., </a:t>
            </a:r>
            <a:r>
              <a:rPr lang="uk-UA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які у 2018 році отримують повну загальну середню </a:t>
            </a:r>
            <a:r>
              <a:rPr lang="uk-UA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освіту)</a:t>
            </a:r>
          </a:p>
          <a:p>
            <a:pPr marL="0" lvl="2" algn="ctr" fontAlgn="auto">
              <a:spcAft>
                <a:spcPts val="0"/>
              </a:spcAft>
              <a:defRPr/>
            </a:pPr>
            <a:r>
              <a:rPr lang="uk-UA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 </a:t>
            </a:r>
            <a:endParaRPr lang="uk-UA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47899" y="2167741"/>
            <a:ext cx="4061921" cy="38779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2" algn="ctr">
              <a:defRPr/>
            </a:pP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Випускники 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минулих років світи самостійно</a:t>
            </a:r>
          </a:p>
          <a:p>
            <a:pPr marL="0" lvl="2" algn="ctr" fontAlgn="auto">
              <a:spcAft>
                <a:spcPts val="0"/>
              </a:spcAft>
              <a:defRPr/>
            </a:pPr>
            <a:r>
              <a:rPr lang="uk-UA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(</a:t>
            </a:r>
            <a:r>
              <a:rPr lang="uk-UA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особи, які вже мають атестат про повну загальну середню освіту</a:t>
            </a:r>
            <a:r>
              <a:rPr lang="uk-UA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)</a:t>
            </a:r>
          </a:p>
          <a:p>
            <a:pPr marL="0" lvl="2" algn="ctr" fontAlgn="auto">
              <a:spcAft>
                <a:spcPts val="0"/>
              </a:spcAft>
              <a:defRPr/>
            </a:pPr>
            <a:endParaRPr lang="uk-UA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pPr marL="0" lvl="2" algn="ctr" fontAlgn="auto">
              <a:spcAft>
                <a:spcPts val="0"/>
              </a:spcAft>
              <a:defRPr/>
            </a:pPr>
            <a:endParaRPr lang="uk-UA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pPr marL="0" lvl="2" algn="ctr" fontAlgn="auto">
              <a:spcAft>
                <a:spcPts val="0"/>
              </a:spcAft>
              <a:defRPr/>
            </a:pPr>
            <a:endParaRPr lang="uk-UA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pPr marL="0" lvl="2" algn="ctr" fontAlgn="auto">
              <a:spcAft>
                <a:spcPts val="0"/>
              </a:spcAft>
              <a:defRPr/>
            </a:pPr>
            <a:endParaRPr lang="uk-UA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pPr marL="0" lvl="2" algn="ctr" fontAlgn="auto">
              <a:spcAft>
                <a:spcPts val="0"/>
              </a:spcAft>
              <a:defRPr/>
            </a:pPr>
            <a:endParaRPr lang="uk-UA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pPr marL="0" lvl="2" algn="ctr" fontAlgn="auto">
              <a:spcAft>
                <a:spcPts val="0"/>
              </a:spcAft>
              <a:defRPr/>
            </a:pPr>
            <a:endParaRPr lang="uk-UA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pPr marL="0" lvl="2" algn="ctr" fontAlgn="auto">
              <a:spcAft>
                <a:spcPts val="0"/>
              </a:spcAft>
              <a:defRPr/>
            </a:pPr>
            <a:endParaRPr lang="uk-UA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  <p:sp>
        <p:nvSpPr>
          <p:cNvPr id="2" name="Двойная стрелка влево/вверх 1"/>
          <p:cNvSpPr/>
          <p:nvPr/>
        </p:nvSpPr>
        <p:spPr>
          <a:xfrm rot="13439824">
            <a:off x="4154207" y="1312384"/>
            <a:ext cx="1269444" cy="1291717"/>
          </a:xfrm>
          <a:prstGeom prst="leftUpArrow">
            <a:avLst>
              <a:gd name="adj1" fmla="val 12980"/>
              <a:gd name="adj2" fmla="val 15151"/>
              <a:gd name="adj3" fmla="val 25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D:\2014-2015\Реєстрація 2015\Ролик про регистрацию\300-attestat-ukrainy-srednego-obrazovanija-1999-20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5679" y="4289817"/>
            <a:ext cx="2546672" cy="1620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401677" y="6135632"/>
            <a:ext cx="864096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 smtClean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*Наказ 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МОНУ 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від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19.09.2017 № 1287, «Про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затвердження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Календарного плану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підготовки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та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проведення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300" b="1" i="1" dirty="0" smtClean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ru-RU" sz="1300" b="1" i="1" dirty="0" smtClean="0">
                <a:ln/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ru-RU" sz="1300" b="1" i="1" dirty="0" smtClean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в 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2018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році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зовнішнього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незалежного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оцінювання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результатів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навчання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здобутих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основі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повної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загальної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середньої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3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освіти</a:t>
            </a:r>
            <a:r>
              <a:rPr lang="ru-RU" sz="13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»</a:t>
            </a:r>
            <a:endParaRPr lang="ru-RU" sz="13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86805" y="65442"/>
            <a:ext cx="7574408" cy="137232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uk-UA" altLang="uk-UA" sz="3200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Короткий алгоритм реєстрації для учня ЗНЗ, ПТНЗ/студента ВНЗ І-ІІ </a:t>
            </a:r>
            <a:r>
              <a:rPr lang="uk-UA" altLang="uk-UA" sz="3200" dirty="0" err="1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р.а</a:t>
            </a:r>
            <a:r>
              <a:rPr lang="uk-UA" altLang="uk-UA" sz="3200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lang="uk-UA" altLang="uk-UA" sz="3200" dirty="0" smtClean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altLang="uk-UA" sz="3200" dirty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7" y="65443"/>
            <a:ext cx="1003078" cy="55524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428526" y="2677101"/>
            <a:ext cx="8456371" cy="972108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2. 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Ознайомитися з нормативними документами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, що регламентують реєстрацію для участі в ЗНО-2018, зокрема з Порядком проведення ЗНО. 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8526" y="3861048"/>
            <a:ext cx="8435643" cy="1512168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3. 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Підготувати пакет реєстраційних документів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,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/>
            </a:r>
            <a:b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оформлений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згідно з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вимогами, передати документи відповідальному від закладу освіти (далі - ЗО), який надсилає пакет документів від ЗО рекомендованим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листом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до </a:t>
            </a:r>
            <a:r>
              <a:rPr lang="uk-UA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ДпРЦОЯО</a:t>
            </a:r>
            <a:endParaRPr lang="uk-UA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2060" y="1268760"/>
            <a:ext cx="8402110" cy="1224136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AutoNum type="arabicPeriod"/>
            </a:pP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 </a:t>
            </a:r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Визначити, предмети для складання ДПА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 з урахуванням того,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які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предмети потрібні для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вступу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до ВНЗ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на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обрану спеціальність. </a:t>
            </a: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(Перелік предметів, потрібних для вступу, затверджується Правилами прийому кожного окремого ВНЗ).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62059" y="5567793"/>
            <a:ext cx="8399154" cy="1224136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4. 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Отримати сертифікат ЗНО-2018.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Перевірити особисті дані в реєстраційному повідомленні та сертифікаті.</a:t>
            </a:r>
            <a:b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 </a:t>
            </a:r>
            <a:r>
              <a:rPr lang="uk-UA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(Сертифікат ЗНО-2018 є </a:t>
            </a:r>
            <a:r>
              <a:rPr lang="uk-UA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документом, що підтверджує факт реєстрації для участі в </a:t>
            </a:r>
            <a:r>
              <a:rPr lang="uk-UA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ЗНО) </a:t>
            </a:r>
            <a:endParaRPr lang="uk-UA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628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7" y="65443"/>
            <a:ext cx="1003078" cy="55524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39173" y="366710"/>
            <a:ext cx="7128792" cy="563231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355600" algn="ctr">
              <a:defRPr/>
            </a:pP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У разі потреби особа може звернутися </a:t>
            </a:r>
            <a:r>
              <a:rPr lang="uk-UA" sz="36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до пункту реєстрації 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або </a:t>
            </a:r>
            <a:r>
              <a:rPr lang="uk-UA" sz="36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до відповідального від закладу освіти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, у якому навчається,</a:t>
            </a:r>
            <a:br>
              <a:rPr lang="uk-UA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 </a:t>
            </a:r>
            <a:r>
              <a:rPr lang="uk-UA" sz="36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за консультацією або технічною допомогою 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з питань створення індивідуального пакету реєстраційних документів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r="4659"/>
          <a:stretch/>
        </p:blipFill>
        <p:spPr>
          <a:xfrm>
            <a:off x="251520" y="4636355"/>
            <a:ext cx="1057984" cy="1329706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01" y="4859582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7" y="65443"/>
            <a:ext cx="1003078" cy="55524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36220" y="1196752"/>
            <a:ext cx="7128792" cy="424731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ІІ</a:t>
            </a:r>
            <a:r>
              <a:rPr lang="uk-UA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. Організаційно-технологічне забезпечення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процесу реєстрації </a:t>
            </a:r>
          </a:p>
          <a:p>
            <a:pPr indent="355600" algn="ctr">
              <a:defRPr/>
            </a:pPr>
            <a:endParaRPr lang="uk-UA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102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86805" y="65442"/>
            <a:ext cx="7574408" cy="137232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uk-UA" altLang="uk-UA" sz="3200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Дніпропетровський регіональний центр оцінювання якості освіти</a:t>
            </a:r>
            <a:endParaRPr lang="uk-UA" altLang="uk-UA" sz="3200" dirty="0" smtClean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altLang="uk-UA" sz="3200" dirty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7" y="65442"/>
            <a:ext cx="1393334" cy="77126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428526" y="2677101"/>
            <a:ext cx="8456371" cy="972108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2.  Створює спільно з обласними органами управління освітою, навчальними закладами 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пункти реєстрації.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6981" y="3830719"/>
            <a:ext cx="8435643" cy="1110449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3.  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Інформує громадськість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про порядок реєстрації, місця розташування та графіки роботи пунктів реєстрації.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2060" y="1268760"/>
            <a:ext cx="8402110" cy="1224136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AutoNum type="arabicPeriod"/>
            </a:pP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Організовує та здійснює 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реєстрацію учасників </a:t>
            </a:r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ЗНО-2018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/>
            </a:r>
            <a:b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у Дніпропетровський та Запорізькій областях.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pPr lvl="0" algn="just"/>
            <a:endParaRPr lang="uk-UA" sz="14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62059" y="5157192"/>
            <a:ext cx="8399154" cy="1634737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4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. 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Здійснює облік, обробку, зберігання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реєстраційних документів, інформує осіб про результати реєстрації та формує базу даних учасників ЗНО. Забезпечує роботу регламентної комісії при </a:t>
            </a:r>
            <a:r>
              <a:rPr lang="uk-UA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ДпРЦОЯО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65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34134" y="182958"/>
            <a:ext cx="7574408" cy="7712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uk-UA" altLang="uk-UA" sz="3200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Пункти реєстрації</a:t>
            </a:r>
            <a:endParaRPr lang="ru-RU" altLang="uk-UA" sz="3200" dirty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7" y="65442"/>
            <a:ext cx="1393334" cy="77126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539552" y="1052736"/>
            <a:ext cx="8402110" cy="1152128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  <a:defRPr/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1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. З 6 лютого 2018 року 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починають роботу за відповідними графіками.</a:t>
            </a:r>
          </a:p>
          <a:p>
            <a:pPr lvl="0" algn="just"/>
            <a:endParaRPr lang="uk-UA" sz="14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2348880"/>
            <a:ext cx="8585014" cy="4293096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2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. Надають консультаційну та технічну допомогу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випускникам ЗНЗ минулих років,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учням/слухачам/студентам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професійно-технічних, вищих навчальних закладів, які вже мають або отримають у поточному навчальному році повну загальну середню освіту (атестат), а також, за потреби, випускникам старшої школи ЗНЗ поточного навчального року. </a:t>
            </a:r>
            <a:endParaRPr lang="ru-RU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pPr lvl="0" algn="just"/>
            <a:endParaRPr lang="uk-UA" sz="14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092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57133" y="199727"/>
            <a:ext cx="7282952" cy="207714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uk-UA" sz="4400" dirty="0" smtClean="0">
                <a:ln/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rPr>
              <a:t>Телефони</a:t>
            </a:r>
            <a:endParaRPr lang="uk-UA" sz="4400" dirty="0">
              <a:ln/>
              <a:solidFill>
                <a:srgbClr val="C00000"/>
              </a:solidFill>
              <a:latin typeface="Cambria" panose="02040503050406030204" pitchFamily="18" charset="0"/>
              <a:ea typeface="+mn-ea"/>
              <a:cs typeface="+mn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uk-UA" sz="4400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rPr>
              <a:t>регламентної комісії </a:t>
            </a:r>
            <a:r>
              <a:rPr lang="uk-UA" sz="44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rPr>
              <a:t>ДпРЦОЯО</a:t>
            </a:r>
            <a:endParaRPr lang="ru-RU" altLang="uk-UA" sz="4400" dirty="0">
              <a:ln/>
              <a:solidFill>
                <a:srgbClr val="C00000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99"/>
            <a:ext cx="1393334" cy="77126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422245" y="2400417"/>
            <a:ext cx="6552727" cy="2160240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  <a:r>
              <a:rPr lang="uk-UA" sz="4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 (</a:t>
            </a:r>
            <a:r>
              <a:rPr lang="uk-UA" sz="4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093)5539946 </a:t>
            </a:r>
            <a:endParaRPr lang="uk-UA" sz="4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4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2. (</a:t>
            </a:r>
            <a:r>
              <a:rPr lang="uk-UA" sz="4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068)1511643</a:t>
            </a:r>
            <a:endParaRPr lang="uk-UA" sz="44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87624" y="4797152"/>
            <a:ext cx="7259283" cy="1512168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Секретар регламентної комісії при </a:t>
            </a:r>
            <a:r>
              <a:rPr lang="uk-UA" sz="3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ДпРЦОЯО</a:t>
            </a:r>
            <a:r>
              <a:rPr lang="uk-UA" sz="3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: </a:t>
            </a:r>
          </a:p>
          <a:p>
            <a:pPr algn="ctr"/>
            <a:r>
              <a:rPr lang="uk-UA" sz="32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Третьяк</a:t>
            </a:r>
            <a:r>
              <a:rPr lang="uk-UA" sz="32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Андрій </a:t>
            </a:r>
            <a:r>
              <a:rPr lang="uk-UA" sz="3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Андрійович</a:t>
            </a:r>
            <a:endParaRPr lang="uk-UA" sz="32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26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340768"/>
            <a:ext cx="7962056" cy="36004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uk-UA" sz="6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  <a:t>І. Основні аспекти </a:t>
            </a:r>
            <a:br>
              <a:rPr lang="uk-UA" sz="6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</a:br>
            <a:r>
              <a:rPr lang="uk-UA" sz="6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  <a:t> </a:t>
            </a:r>
            <a:r>
              <a:rPr lang="uk-UA" sz="6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  <a:t>реєстрації</a:t>
            </a:r>
            <a:br>
              <a:rPr lang="uk-UA" sz="6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</a:br>
            <a:r>
              <a:rPr lang="uk-UA" sz="6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  <a:t>на </a:t>
            </a:r>
            <a:r>
              <a:rPr lang="uk-UA" sz="6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  <a:t>ЗНО-2018</a:t>
            </a:r>
            <a:r>
              <a:rPr lang="en-US" sz="6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  <a:t/>
            </a:r>
            <a:br>
              <a:rPr lang="en-US" sz="6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</a:br>
            <a:endParaRPr lang="uk-UA" sz="6000" b="1" kern="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Gungsuh" panose="02030600000101010101" pitchFamily="18" charset="-127"/>
            </a:endParaRP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7565"/>
            <a:ext cx="1660143" cy="91895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5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7" y="65442"/>
            <a:ext cx="1523420" cy="84327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36220" y="1196752"/>
            <a:ext cx="7128792" cy="34163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ІІІ</a:t>
            </a:r>
            <a:r>
              <a:rPr lang="uk-UA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. </a:t>
            </a:r>
            <a:r>
              <a:rPr lang="uk-UA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Формування </a:t>
            </a:r>
            <a:endParaRPr lang="uk-UA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</a:t>
            </a:r>
            <a:r>
              <a:rPr lang="uk-UA" sz="54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акета реєстраційних документів</a:t>
            </a:r>
            <a:endParaRPr lang="uk-UA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18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7" y="65443"/>
            <a:ext cx="1199483" cy="66396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5" y="70615"/>
            <a:ext cx="7416824" cy="123110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Випускники минулих </a:t>
            </a:r>
            <a:r>
              <a:rPr lang="uk-UA" sz="2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років</a:t>
            </a:r>
            <a:r>
              <a:rPr lang="uk-UA" sz="2800" b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які бажають зареєструватися для складання ЗНО 2018 </a:t>
            </a:r>
            <a:br>
              <a:rPr lang="uk-UA" sz="2800" b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b="1" i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uk-UA" b="1" i="1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особи, які вже мають атестат) 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769827" y="1298424"/>
            <a:ext cx="3814451" cy="708698"/>
          </a:xfrm>
          <a:prstGeom prst="downArrow">
            <a:avLst/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Готують документи: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6141" y="2015368"/>
            <a:ext cx="6888115" cy="2807556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Копію атестата</a:t>
            </a:r>
          </a:p>
          <a:p>
            <a:pPr algn="just">
              <a:tabLst>
                <a:tab pos="7085013" algn="l"/>
              </a:tabLst>
            </a:pP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2. Копію паспорта </a:t>
            </a: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громадянина України, а в разі його відсутності – один з документів зазначених у пункті 2 розділу </a:t>
            </a:r>
            <a:r>
              <a:rPr lang="en-US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IV</a:t>
            </a: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Порядку проведення ЗНО.</a:t>
            </a:r>
          </a:p>
          <a:p>
            <a:pPr algn="just"/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3. </a:t>
            </a: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Дві</a:t>
            </a: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ідентичні </a:t>
            </a: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фотокартки</a:t>
            </a: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для документів розміром </a:t>
            </a: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3х4 см </a:t>
            </a: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із зображенням, що відповідає досягнутому віку.</a:t>
            </a:r>
            <a:endParaRPr lang="uk-UA" sz="22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1155" y="5517232"/>
            <a:ext cx="8473119" cy="1224136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Реєстраційну </a:t>
            </a:r>
            <a:r>
              <a:rPr lang="uk-UA" sz="24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картку ─</a:t>
            </a:r>
          </a:p>
          <a:p>
            <a:pPr algn="ctr"/>
            <a:r>
              <a:rPr lang="uk-UA" sz="24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uk-UA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САМОСТІЙНО </a:t>
            </a:r>
            <a:r>
              <a:rPr lang="uk-UA" sz="24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або звернувшись за допомогою до пункту реєстрації</a:t>
            </a: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52173" b="4131"/>
          <a:stretch/>
        </p:blipFill>
        <p:spPr bwMode="auto">
          <a:xfrm>
            <a:off x="7203907" y="1261584"/>
            <a:ext cx="1710367" cy="112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2276873"/>
            <a:ext cx="1865682" cy="2623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396" y="3169868"/>
            <a:ext cx="1518120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трелка вниз 13"/>
          <p:cNvSpPr/>
          <p:nvPr/>
        </p:nvSpPr>
        <p:spPr>
          <a:xfrm>
            <a:off x="2407421" y="4842179"/>
            <a:ext cx="4032449" cy="675053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Формують:</a:t>
            </a:r>
            <a:endParaRPr lang="uk-UA" sz="2400" b="1" i="1" dirty="0">
              <a:ln/>
              <a:solidFill>
                <a:schemeClr val="accent4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cxnSp>
        <p:nvCxnSpPr>
          <p:cNvPr id="3" name="Прямая со стрелкой 2"/>
          <p:cNvCxnSpPr>
            <a:endCxn id="10" idx="1"/>
          </p:cNvCxnSpPr>
          <p:nvPr/>
        </p:nvCxnSpPr>
        <p:spPr>
          <a:xfrm flipV="1">
            <a:off x="3275856" y="1821674"/>
            <a:ext cx="3928051" cy="455200"/>
          </a:xfrm>
          <a:prstGeom prst="straightConnector1">
            <a:avLst/>
          </a:prstGeom>
          <a:ln w="889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919108" y="3590564"/>
            <a:ext cx="4234497" cy="54460"/>
          </a:xfrm>
          <a:prstGeom prst="straightConnector1">
            <a:avLst/>
          </a:prstGeom>
          <a:ln w="889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894440" y="4613964"/>
            <a:ext cx="3906992" cy="225087"/>
          </a:xfrm>
          <a:prstGeom prst="straightConnector1">
            <a:avLst/>
          </a:prstGeom>
          <a:ln w="889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02" y="4550272"/>
            <a:ext cx="1005585" cy="62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165" y="2456892"/>
            <a:ext cx="27870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67" y="4606427"/>
            <a:ext cx="1115616" cy="5887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60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560" y="116632"/>
            <a:ext cx="8418410" cy="193899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Випускники </a:t>
            </a:r>
            <a:r>
              <a:rPr lang="uk-UA" sz="24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поточного року закордонних навчальних закладів та 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учні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(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студенти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) 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закладів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освіти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які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здобудуть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повну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загальну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середню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освіту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в поточному 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навчальному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році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та не </a:t>
            </a:r>
            <a:r>
              <a:rPr lang="ru-RU" sz="24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проходять</a:t>
            </a:r>
            <a:r>
              <a:rPr lang="ru-RU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4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ДПА </a:t>
            </a:r>
            <a:r>
              <a:rPr lang="ru-RU" sz="2400" b="1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у </a:t>
            </a:r>
            <a:r>
              <a:rPr lang="ru-RU" sz="2400" b="1" dirty="0" err="1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формі</a:t>
            </a:r>
            <a:r>
              <a:rPr lang="ru-RU" sz="2400" b="1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ЗНО </a:t>
            </a:r>
            <a:r>
              <a:rPr lang="ru-RU" sz="2400" b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ru-RU" sz="2400" b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000" b="1" i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(у </a:t>
            </a:r>
            <a:r>
              <a:rPr lang="ru-RU" sz="2000" b="1" i="1" dirty="0" err="1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випадках</a:t>
            </a:r>
            <a:r>
              <a:rPr lang="ru-RU" sz="2000" b="1" i="1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000" b="1" i="1" dirty="0" err="1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передбачених</a:t>
            </a:r>
            <a:r>
              <a:rPr lang="ru-RU" sz="2000" b="1" i="1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i="1" dirty="0" err="1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законодавством</a:t>
            </a:r>
            <a:r>
              <a:rPr lang="ru-RU" sz="2000" b="1" i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79912" y="2780928"/>
            <a:ext cx="4996683" cy="1316560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Реєстраційну картку</a:t>
            </a:r>
          </a:p>
          <a:p>
            <a:pPr algn="ctr"/>
            <a:r>
              <a:rPr lang="uk-UA" sz="24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САМОСТІЙНО</a:t>
            </a:r>
            <a:br>
              <a:rPr lang="uk-UA" sz="24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20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(або </a:t>
            </a:r>
            <a:r>
              <a:rPr lang="uk-UA" sz="20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звернувшись за допомогою до пункту </a:t>
            </a:r>
            <a:r>
              <a:rPr lang="uk-UA" sz="20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реєстрації)</a:t>
            </a:r>
            <a:endParaRPr lang="uk-UA" sz="20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262028" y="2066717"/>
            <a:ext cx="4032449" cy="675053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Формують:</a:t>
            </a:r>
            <a:endParaRPr lang="uk-UA" sz="2400" b="1" i="1" dirty="0">
              <a:ln/>
              <a:solidFill>
                <a:schemeClr val="accent4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02762"/>
            <a:ext cx="3310846" cy="447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3488196" y="4725144"/>
            <a:ext cx="5580112" cy="2179900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1. Оригінал довідки з закладу освіти</a:t>
            </a:r>
          </a:p>
          <a:p>
            <a:pPr algn="just"/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</a:p>
          <a:p>
            <a:pPr algn="just">
              <a:tabLst>
                <a:tab pos="7085013" algn="l"/>
              </a:tabLst>
            </a:pP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2. Копію паспорта </a:t>
            </a:r>
          </a:p>
          <a:p>
            <a:pPr algn="just">
              <a:tabLst>
                <a:tab pos="7085013" algn="l"/>
              </a:tabLst>
            </a:pPr>
            <a:endParaRPr lang="uk-UA" sz="2200" b="1" dirty="0" smtClean="0">
              <a:ln/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just">
              <a:tabLst>
                <a:tab pos="7085013" algn="l"/>
              </a:tabLst>
            </a:pP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3. </a:t>
            </a: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Дві</a:t>
            </a: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фотокартки 3х4</a:t>
            </a:r>
            <a:endParaRPr lang="uk-UA" sz="22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4480026" y="4117790"/>
            <a:ext cx="3814451" cy="708698"/>
          </a:xfrm>
          <a:prstGeom prst="downArrow">
            <a:avLst/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Готують документи: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 flipH="1" flipV="1">
            <a:off x="3347865" y="3933056"/>
            <a:ext cx="1296144" cy="936104"/>
          </a:xfrm>
          <a:prstGeom prst="straightConnector1">
            <a:avLst/>
          </a:prstGeom>
          <a:ln w="889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39147"/>
            <a:ext cx="2232247" cy="1561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432" y="6224250"/>
            <a:ext cx="1082723" cy="657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2" y="60746"/>
            <a:ext cx="742906" cy="41122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46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174" y="5291"/>
            <a:ext cx="8826796" cy="150810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Випускники</a:t>
            </a:r>
            <a:r>
              <a:rPr lang="ru-RU" sz="2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системи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середньої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освіти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поточного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навчального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року, </a:t>
            </a:r>
            <a:r>
              <a:rPr lang="ru-RU" sz="2800" b="1" dirty="0" err="1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які</a:t>
            </a:r>
            <a:r>
              <a:rPr lang="ru-RU" sz="2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800" b="1" dirty="0" err="1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отримують</a:t>
            </a:r>
            <a:r>
              <a:rPr lang="ru-RU" sz="2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800" b="1" dirty="0" err="1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оцінки</a:t>
            </a:r>
            <a:r>
              <a:rPr lang="ru-RU" sz="2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ДПА                                </a:t>
            </a:r>
            <a:r>
              <a:rPr lang="uk-UA" sz="2800" b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br>
              <a:rPr lang="uk-UA" sz="2800" b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b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(Випускники ЗНЗ; учні ПТНЗ/ студенти ВНЗ І-ІІ </a:t>
            </a:r>
            <a:r>
              <a:rPr lang="uk-UA" b="1" dirty="0" err="1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р.а</a:t>
            </a:r>
            <a:r>
              <a:rPr lang="uk-UA" b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., які отримують повну загальну середню освіту в поточному році</a:t>
            </a:r>
            <a:endParaRPr lang="uk-UA" b="1" i="1" dirty="0">
              <a:ln/>
              <a:solidFill>
                <a:schemeClr val="accent4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356229" y="1510097"/>
            <a:ext cx="3814451" cy="708698"/>
          </a:xfrm>
          <a:prstGeom prst="downArrow">
            <a:avLst/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Готують документи: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3173" y="2228940"/>
            <a:ext cx="6888115" cy="2807556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7085013" algn="l"/>
              </a:tabLst>
            </a:pPr>
            <a:r>
              <a:rPr lang="uk-UA" sz="22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1</a:t>
            </a: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. Копію паспорта </a:t>
            </a: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громадянина України, а в разі його відсутності – один з документів зазначених у пункті 2 розділу </a:t>
            </a:r>
            <a:r>
              <a:rPr lang="en-US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IV</a:t>
            </a: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Порядку проведення ЗНО.</a:t>
            </a:r>
          </a:p>
          <a:p>
            <a:pPr algn="just"/>
            <a:r>
              <a:rPr lang="uk-UA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2</a:t>
            </a: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Дві</a:t>
            </a: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ідентичні </a:t>
            </a: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фотокартки</a:t>
            </a: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для документів розміром </a:t>
            </a: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3х4 см </a:t>
            </a:r>
            <a:r>
              <a:rPr lang="uk-UA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із зображенням, що відповідає досягнутому віку.</a:t>
            </a:r>
            <a:endParaRPr lang="uk-UA" sz="22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1155" y="5517232"/>
            <a:ext cx="8473119" cy="1340768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Реєстраційну </a:t>
            </a:r>
            <a:r>
              <a:rPr lang="uk-UA" sz="24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картку ─</a:t>
            </a:r>
          </a:p>
          <a:p>
            <a:pPr algn="ctr"/>
            <a:r>
              <a:rPr lang="uk-UA" sz="24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uk-UA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САМОСТІЙНО </a:t>
            </a:r>
            <a:r>
              <a:rPr lang="uk-UA" sz="24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або звернувшись за допомогою до </a:t>
            </a:r>
            <a:r>
              <a:rPr lang="uk-UA" sz="24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відповідального за ЗНО в закладі освіти</a:t>
            </a:r>
            <a:endParaRPr lang="uk-UA" sz="24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49" y="2475728"/>
            <a:ext cx="1460421" cy="205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47" y="3140967"/>
            <a:ext cx="1360333" cy="90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трелка вниз 13"/>
          <p:cNvSpPr/>
          <p:nvPr/>
        </p:nvSpPr>
        <p:spPr>
          <a:xfrm>
            <a:off x="2483768" y="4904266"/>
            <a:ext cx="4032449" cy="675053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Формують:</a:t>
            </a:r>
            <a:endParaRPr lang="uk-UA" sz="2400" b="1" i="1" dirty="0">
              <a:ln/>
              <a:solidFill>
                <a:schemeClr val="accent4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2929791" y="3632718"/>
            <a:ext cx="4234497" cy="56417"/>
          </a:xfrm>
          <a:prstGeom prst="straightConnector1">
            <a:avLst/>
          </a:prstGeom>
          <a:ln w="889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235838" y="3660926"/>
            <a:ext cx="4368610" cy="383375"/>
          </a:xfrm>
          <a:prstGeom prst="straightConnector1">
            <a:avLst/>
          </a:prstGeom>
          <a:ln w="889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879812" y="4653136"/>
            <a:ext cx="3996444" cy="94521"/>
          </a:xfrm>
          <a:prstGeom prst="straightConnector1">
            <a:avLst/>
          </a:prstGeom>
          <a:ln w="889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10" y="4575457"/>
            <a:ext cx="1082723" cy="65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833" y="4599821"/>
            <a:ext cx="1115616" cy="60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683" y="2652596"/>
            <a:ext cx="33444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7" y="65443"/>
            <a:ext cx="1055467" cy="58424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5617" y="28217"/>
            <a:ext cx="7914353" cy="129266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Якщо </a:t>
            </a:r>
            <a:r>
              <a:rPr lang="uk-UA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паспорт відсутній, особи подають </a:t>
            </a:r>
            <a:br>
              <a:rPr lang="uk-UA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один з документів, що його замінює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sz="1900" b="1" i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uk-UA" sz="1900" b="1" i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пункт </a:t>
            </a:r>
            <a:r>
              <a:rPr lang="uk-UA" sz="1900" b="1" i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2 розділу </a:t>
            </a:r>
            <a:r>
              <a:rPr lang="en-US" sz="1900" b="1" i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IV</a:t>
            </a:r>
            <a:r>
              <a:rPr lang="uk-UA" sz="1900" b="1" i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Порядку проведення ЗНО) </a:t>
            </a:r>
            <a:r>
              <a:rPr lang="uk-UA" sz="19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2157" y="1320879"/>
            <a:ext cx="8897813" cy="3441171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6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1. Копію </a:t>
            </a:r>
            <a:r>
              <a:rPr lang="uk-UA" sz="22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свідоцтва про народження 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(для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осіб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які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не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мали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можливості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отримати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паспорт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громадянина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України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ru-RU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у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зв'язку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з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тим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що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проживають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на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тимчасово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окупованій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території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(Автономна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Республіка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Крим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м. Севастополь)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або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в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населених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пунктах,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зазначених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у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переліку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населених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пунктів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на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території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яких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органи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державної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влади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тимчасово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не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здійснюють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свої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повноваження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та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переліку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населених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пунктів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що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розташовані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на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лінії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зіткнення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або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2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переселилися</a:t>
            </a:r>
            <a:r>
              <a:rPr lang="ru-RU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з них </a:t>
            </a:r>
            <a:r>
              <a:rPr lang="ru-RU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ru-RU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r>
              <a:rPr lang="ru-RU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- особи з </a:t>
            </a:r>
            <a:r>
              <a:rPr lang="ru-RU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неконтрольованої</a:t>
            </a:r>
            <a:r>
              <a:rPr lang="ru-RU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території</a:t>
            </a:r>
            <a:r>
              <a:rPr lang="ru-RU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).</a:t>
            </a:r>
            <a:endParaRPr lang="uk-UA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4389" y="4762050"/>
            <a:ext cx="8693348" cy="1820089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uk-UA" sz="2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2. Копію </a:t>
            </a:r>
            <a:r>
              <a:rPr lang="uk-UA" sz="22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паспортного або іншого документа</a:t>
            </a:r>
            <a:r>
              <a:rPr lang="uk-UA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uk-UA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що посвідчує </a:t>
            </a:r>
            <a:r>
              <a:rPr lang="uk-UA" sz="2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особу </a:t>
            </a:r>
            <a:r>
              <a:rPr lang="uk-UA" sz="22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(для іноземців та осіб без громадянства)</a:t>
            </a:r>
            <a:r>
              <a:rPr lang="uk-UA" sz="2200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uk-UA" sz="22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3. Копію довідки про звернення за захистом в Україні </a:t>
            </a:r>
            <a:r>
              <a:rPr lang="uk-UA" sz="2400" i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uk-UA" sz="2400" i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200" i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uk-UA" sz="2200" b="1" i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для </a:t>
            </a:r>
            <a:r>
              <a:rPr lang="uk-UA" sz="22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особи, яка звернулася за захистом в Україні).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2564838" y="6453336"/>
            <a:ext cx="4032449" cy="404664"/>
          </a:xfrm>
          <a:prstGeom prst="downArrow">
            <a:avLst>
              <a:gd name="adj1" fmla="val 31755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b="1" i="1" dirty="0">
              <a:ln/>
              <a:solidFill>
                <a:schemeClr val="accent4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0"/>
            <a:ext cx="4924461" cy="687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055467" cy="58424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004048" y="116632"/>
            <a:ext cx="4139952" cy="6696743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 algn="just"/>
            <a:r>
              <a:rPr lang="uk-UA" sz="20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4. Д</a:t>
            </a:r>
            <a:r>
              <a:rPr lang="ru-RU" sz="2000" b="1" dirty="0" err="1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овідку</a:t>
            </a:r>
            <a:r>
              <a:rPr lang="ru-RU" sz="20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із</a:t>
            </a:r>
            <a:r>
              <a:rPr lang="ru-RU" sz="20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закладу </a:t>
            </a:r>
            <a:r>
              <a:rPr lang="ru-RU" sz="2000" b="1" dirty="0" err="1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освіти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ru-RU" sz="1600" b="1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додаток</a:t>
            </a:r>
            <a:r>
              <a:rPr lang="ru-RU" sz="16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2)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 </a:t>
            </a:r>
            <a:r>
              <a:rPr lang="ru-RU" sz="20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фотокарткою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(для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осіб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з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неконтрольованої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території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які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є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учнями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(слухачами, 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студентами) </a:t>
            </a:r>
            <a:r>
              <a:rPr lang="ru-RU" sz="2000" b="1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закладів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загальної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середньої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000" b="1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професійної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(</a:t>
            </a:r>
            <a:r>
              <a:rPr lang="ru-RU" sz="2000" b="1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професійно-технічної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), </a:t>
            </a:r>
            <a:r>
              <a:rPr lang="ru-RU" sz="2000" b="1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вищої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освіти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розташованих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на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території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де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органи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державної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влади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здійснюють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у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повному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обсязі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свої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повноваження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та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втратили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документ,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що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посвідчує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особу, і не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мають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можливості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його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відновити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)</a:t>
            </a:r>
            <a:endParaRPr lang="ru-RU" sz="2000" b="1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just"/>
            <a:endParaRPr lang="uk-UA" sz="2000" b="1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7" y="65443"/>
            <a:ext cx="1055467" cy="58424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5617" y="28217"/>
            <a:ext cx="7914353" cy="95410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На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копіях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документів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що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подаються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для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реєстрації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повинен </a:t>
            </a:r>
            <a:r>
              <a:rPr lang="ru-RU" sz="2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бути: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2452" y="1022584"/>
            <a:ext cx="4062059" cy="1296144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напис</a:t>
            </a:r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про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засвідчення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документа,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що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складається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зі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слів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"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Згідно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з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оригіналом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" 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без лапок</a:t>
            </a:r>
            <a:r>
              <a:rPr lang="ru-RU" sz="20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) </a:t>
            </a:r>
            <a:endParaRPr lang="uk-UA" sz="2000" b="1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29453" y="1015115"/>
            <a:ext cx="4200517" cy="1303613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особистий</a:t>
            </a:r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підпис</a:t>
            </a:r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особи, 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яка </a:t>
            </a:r>
            <a:r>
              <a:rPr lang="ru-RU" sz="20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реєструється</a:t>
            </a:r>
            <a:r>
              <a:rPr lang="ru-RU" sz="20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</a:t>
            </a:r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її</a:t>
            </a:r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ініціали</a:t>
            </a:r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та </a:t>
            </a:r>
            <a:r>
              <a:rPr lang="ru-RU" sz="20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прізвище</a:t>
            </a:r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20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дата </a:t>
            </a:r>
            <a:r>
              <a:rPr lang="ru-RU" sz="20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засвідчення</a:t>
            </a:r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 err="1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копії</a:t>
            </a:r>
            <a:r>
              <a:rPr lang="ru-RU" sz="20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endParaRPr lang="uk-UA" sz="2000" b="1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21" y="2636912"/>
            <a:ext cx="4253450" cy="327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1" y="2420888"/>
            <a:ext cx="3017680" cy="444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Крест 2"/>
          <p:cNvSpPr/>
          <p:nvPr/>
        </p:nvSpPr>
        <p:spPr>
          <a:xfrm>
            <a:off x="4253389" y="1496302"/>
            <a:ext cx="576064" cy="576064"/>
          </a:xfrm>
          <a:prstGeom prst="plus">
            <a:avLst>
              <a:gd name="adj" fmla="val 38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065893" y="6108786"/>
            <a:ext cx="3183885" cy="646331"/>
          </a:xfrm>
          <a:prstGeom prst="rect">
            <a:avLst/>
          </a:prstGeom>
          <a:solidFill>
            <a:srgbClr val="F7FEFF"/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ПРИКЛАДИ ОФОРМЛЕННЯ </a:t>
            </a:r>
            <a:br>
              <a:rPr lang="uk-UA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ДОКУМЕНТІВ</a:t>
            </a:r>
            <a:endParaRPr lang="uk-UA" b="1" dirty="0">
              <a:ln/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7" name="Двойная стрелка влево/вверх 16"/>
          <p:cNvSpPr/>
          <p:nvPr/>
        </p:nvSpPr>
        <p:spPr>
          <a:xfrm>
            <a:off x="3178830" y="5793294"/>
            <a:ext cx="1537186" cy="1034879"/>
          </a:xfrm>
          <a:prstGeom prst="leftUpArrow">
            <a:avLst>
              <a:gd name="adj1" fmla="val 12980"/>
              <a:gd name="adj2" fmla="val 15151"/>
              <a:gd name="adj3" fmla="val 25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8000">
                <a:schemeClr val="accent1">
                  <a:tint val="44500"/>
                  <a:satMod val="160000"/>
                </a:schemeClr>
              </a:gs>
              <a:gs pos="95000">
                <a:schemeClr val="accent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7" y="65443"/>
            <a:ext cx="1055467" cy="58424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980728"/>
            <a:ext cx="8467743" cy="524759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355600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uk-UA" sz="3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РЕЄСТРАЦІЙНА </a:t>
            </a:r>
            <a:r>
              <a:rPr lang="uk-UA" sz="32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КАРТКА </a:t>
            </a:r>
            <a:endParaRPr lang="uk-UA" sz="3200" b="1" dirty="0" smtClean="0">
              <a:ln/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indent="355600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uk-UA" sz="3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формується </a:t>
            </a:r>
            <a:r>
              <a:rPr lang="uk-UA" sz="3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за допомогою реєстраційної форми, яка буде </a:t>
            </a:r>
            <a:r>
              <a:rPr lang="uk-UA" sz="3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uk-UA" sz="3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3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розміщена </a:t>
            </a:r>
            <a:r>
              <a:rPr lang="uk-UA" sz="3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на сайті </a:t>
            </a:r>
            <a:br>
              <a:rPr lang="uk-UA" sz="3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32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Українського центру оцінювання </a:t>
            </a:r>
            <a:r>
              <a:rPr lang="uk-UA" sz="3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uk-UA" sz="3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3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якості </a:t>
            </a:r>
            <a:r>
              <a:rPr lang="uk-UA" sz="32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освіти (УЦОЯО) </a:t>
            </a:r>
            <a:br>
              <a:rPr lang="uk-UA" sz="32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3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hlinkClick r:id="rId4"/>
              </a:rPr>
              <a:t>www.testportal.gov.ua</a:t>
            </a:r>
            <a:r>
              <a:rPr lang="uk-UA" sz="3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endParaRPr lang="uk-UA" sz="3200" b="1" dirty="0">
              <a:ln/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indent="355600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uk-UA" sz="3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та на </a:t>
            </a:r>
            <a:r>
              <a:rPr lang="uk-UA" sz="3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сайті </a:t>
            </a:r>
            <a:r>
              <a:rPr lang="uk-UA" sz="3200" b="1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ДпРЦОЯО</a:t>
            </a:r>
            <a:r>
              <a:rPr lang="uk-UA" sz="3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uk-UA" sz="3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hlinkClick r:id="rId5"/>
              </a:rPr>
              <a:t>www.dneprtest.dp.ua</a:t>
            </a:r>
            <a:r>
              <a:rPr lang="uk-UA" sz="3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  </a:t>
            </a:r>
            <a:endParaRPr lang="uk-UA" sz="3200" b="1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indent="355600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uk-UA" sz="32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 6 лютого </a:t>
            </a:r>
            <a:r>
              <a:rPr lang="uk-UA" sz="32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2018 </a:t>
            </a:r>
            <a:r>
              <a:rPr lang="uk-UA" sz="32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року.</a:t>
            </a:r>
          </a:p>
        </p:txBody>
      </p:sp>
    </p:spTree>
    <p:extLst>
      <p:ext uri="{BB962C8B-B14F-4D97-AF65-F5344CB8AC3E}">
        <p14:creationId xmlns:p14="http://schemas.microsoft.com/office/powerpoint/2010/main" val="35448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1" y="81463"/>
            <a:ext cx="1494480" cy="82725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5325" y="908720"/>
            <a:ext cx="7920881" cy="378565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1</a:t>
            </a:r>
            <a:r>
              <a:rPr lang="uk-UA" sz="4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. Алгоритм </a:t>
            </a:r>
            <a:r>
              <a:rPr lang="uk-UA" sz="4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uk-UA" sz="4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48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формування </a:t>
            </a:r>
            <a:r>
              <a:rPr lang="uk-UA" sz="48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uk-UA" sz="48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48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та оформлення реєстраційної картки</a:t>
            </a:r>
          </a:p>
          <a:p>
            <a:pPr indent="355600" algn="ctr" fontAlgn="auto">
              <a:spcBef>
                <a:spcPts val="0"/>
              </a:spcBef>
              <a:spcAft>
                <a:spcPts val="600"/>
              </a:spcAft>
              <a:defRPr/>
            </a:pPr>
            <a:endParaRPr lang="uk-UA" sz="4800" b="1" dirty="0">
              <a:ln/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94372"/>
            <a:ext cx="2493268" cy="202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37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1" y="81462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262013" y="89948"/>
            <a:ext cx="7881561" cy="1466844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342900" indent="-342900" algn="ctr" fontAlgn="auto">
              <a:spcAft>
                <a:spcPts val="0"/>
              </a:spcAft>
              <a:buFontTx/>
              <a:buAutoNum type="arabicPeriod"/>
              <a:defRPr/>
            </a:pPr>
            <a:r>
              <a:rPr lang="uk-UA" sz="2800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rPr>
              <a:t>1. Зайдіть на сайт УЦОЯО </a:t>
            </a:r>
            <a:r>
              <a:rPr lang="uk-UA" sz="2800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або на наш сайт та 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знайдіть та натисніть </a:t>
            </a:r>
            <a:r>
              <a:rPr lang="uk-UA" sz="2800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кнопку «Реєстрація»</a:t>
            </a:r>
          </a:p>
          <a:p>
            <a:pPr algn="ctr" fontAlgn="auto">
              <a:spcAft>
                <a:spcPts val="0"/>
              </a:spcAft>
              <a:defRPr/>
            </a:pPr>
            <a:endParaRPr lang="uk-UA" sz="2800" dirty="0">
              <a:solidFill>
                <a:schemeClr val="accent2">
                  <a:lumMod val="75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43753"/>
            <a:ext cx="7416825" cy="521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7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69197"/>
            <a:ext cx="6923112" cy="1224136"/>
          </a:xfrm>
        </p:spPr>
        <p:txBody>
          <a:bodyPr>
            <a:normAutofit fontScale="90000"/>
          </a:bodyPr>
          <a:lstStyle/>
          <a:p>
            <a:r>
              <a:rPr lang="uk-UA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Gungsuh" panose="02030600000101010101" pitchFamily="18" charset="-127"/>
              </a:rPr>
              <a:t>Нормативні документи, що регламентують реєстрацію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435280" cy="5184576"/>
          </a:xfrm>
          <a:gradFill>
            <a:gsLst>
              <a:gs pos="3000">
                <a:schemeClr val="tx2">
                  <a:lumMod val="20000"/>
                  <a:lumOff val="80000"/>
                </a:schemeClr>
              </a:gs>
              <a:gs pos="34000">
                <a:schemeClr val="accent1">
                  <a:tint val="44500"/>
                  <a:satMod val="160000"/>
                </a:schemeClr>
              </a:gs>
              <a:gs pos="71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sz="2000" b="1" dirty="0">
                <a:solidFill>
                  <a:srgbClr val="760000"/>
                </a:solidFill>
                <a:latin typeface="Cambria" panose="02040503050406030204" pitchFamily="18" charset="0"/>
              </a:rPr>
              <a:t>1.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Порядок проведення зовнішнього незалежного оцінювання та моніторингу якості освіти, </a:t>
            </a:r>
            <a:r>
              <a:rPr lang="uk-UA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затверджений постановою Кабінету Міністрів України від 25 серпня 2004 р. № 1095 </a:t>
            </a: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uk-UA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у редакції постанови Кабінету Міністрів України від 8 липня 2015 р. № 533, </a:t>
            </a:r>
            <a:r>
              <a:rPr lang="uk-UA" sz="2000" dirty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із змінами, внесеними згідно з постановою Кабінету Міністрів України від 14.12.2016 р. </a:t>
            </a:r>
            <a:r>
              <a:rPr lang="en-US" sz="2000" dirty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 1033)</a:t>
            </a:r>
            <a:r>
              <a:rPr lang="uk-UA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  <a:defRPr/>
            </a:pPr>
            <a:r>
              <a:rPr lang="uk-UA" sz="2000" b="1" dirty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Календарний план підготовки та проведення в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2018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році зовнішнього незалежного оцінювання результатів навчання, здобутих на основі повної загальної середньої освіти, </a:t>
            </a:r>
            <a:r>
              <a:rPr lang="uk-UA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затверджений наказом Міністерства освіти і науки України від </a:t>
            </a: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19.09.2017 </a:t>
            </a:r>
            <a:r>
              <a:rPr lang="uk-UA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р. № </a:t>
            </a: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1287.</a:t>
            </a:r>
            <a:endParaRPr lang="uk-UA" sz="20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000" b="1" dirty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Порядок проведення зовнішнього незалежного оцінювання результатів навчання, здобутих на основі повної загальної середньої освіти </a:t>
            </a:r>
            <a:r>
              <a:rPr lang="uk-UA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(Порядок проведення ЗНО), затверджений наказом Міністерства освіти і науки України від 10 січня 2017 року № 25</a:t>
            </a: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uk-UA" sz="20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197"/>
            <a:ext cx="1335985" cy="73952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4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3" y="1188860"/>
            <a:ext cx="9137361" cy="564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2291770" y="4493095"/>
            <a:ext cx="912151" cy="360040"/>
          </a:xfrm>
          <a:prstGeom prst="rightArrow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47000">
                <a:schemeClr val="accent4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4186051" y="6182888"/>
            <a:ext cx="751294" cy="360040"/>
          </a:xfrm>
          <a:prstGeom prst="rightArrow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47000">
                <a:schemeClr val="accent4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43013" y="-4115"/>
            <a:ext cx="8872349" cy="119297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rPr>
              <a:t>1.2. Почніть реєстрацію з ознайомлення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rPr>
              <a:t>із </a:t>
            </a: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rPr>
              <a:t>нормативними документами щодо проходження ЗНО, </a:t>
            </a:r>
            <a:r>
              <a:rPr lang="uk-UA" sz="2400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зробіть позначку щодо ознайомлення з документами.</a:t>
            </a:r>
          </a:p>
          <a:p>
            <a:pPr algn="ctr" fontAlgn="auto">
              <a:spcAft>
                <a:spcPts val="0"/>
              </a:spcAft>
              <a:defRPr/>
            </a:pPr>
            <a:endParaRPr lang="uk-UA" sz="1600" dirty="0">
              <a:solidFill>
                <a:schemeClr val="accent2">
                  <a:lumMod val="75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39" y="6237312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6093296"/>
            <a:ext cx="4579187" cy="677155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rPr>
              <a:t>1.3. Оберіть категорію випускника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та натисніть кнопку «Далі»</a:t>
            </a:r>
          </a:p>
          <a:p>
            <a:pPr algn="ctr" fontAlgn="auto">
              <a:spcAft>
                <a:spcPts val="0"/>
              </a:spcAft>
              <a:defRPr/>
            </a:pPr>
            <a:endParaRPr lang="uk-UA" sz="2000" dirty="0">
              <a:solidFill>
                <a:schemeClr val="accent2">
                  <a:lumMod val="75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2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430657" y="116632"/>
            <a:ext cx="7667368" cy="1814137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rPr>
              <a:t>Якщо певний крок не буде зроблено, або зроблено з помилкою - програма покаже попередження про наявну помилку, що потрібно буде виправити для подальшої реєстрації</a:t>
            </a:r>
          </a:p>
          <a:p>
            <a:pPr algn="ctr" fontAlgn="auto">
              <a:spcAft>
                <a:spcPts val="0"/>
              </a:spcAft>
              <a:defRPr/>
            </a:pPr>
            <a:endParaRPr lang="uk-UA" sz="1600" dirty="0">
              <a:solidFill>
                <a:schemeClr val="accent2">
                  <a:lumMod val="75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3" y="116632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9677"/>
            <a:ext cx="9142033" cy="444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0" y="821040"/>
            <a:ext cx="1418263" cy="1418263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1116592" y="2204864"/>
            <a:ext cx="720080" cy="1296144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9330096">
            <a:off x="850448" y="4089034"/>
            <a:ext cx="720080" cy="200673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44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9294" y="718305"/>
            <a:ext cx="2644396" cy="324036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400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1.4. Уважно </a:t>
            </a:r>
            <a:r>
              <a:rPr lang="uk-UA" sz="2400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rPr>
              <a:t>заповніть реєстраційну форму </a:t>
            </a:r>
            <a:r>
              <a:rPr lang="uk-UA" sz="2400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українською мовою, та натисніть</a:t>
            </a:r>
          </a:p>
          <a:p>
            <a:pPr algn="ctr">
              <a:defRPr/>
            </a:pPr>
            <a:r>
              <a:rPr lang="uk-UA" sz="2400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кнопку </a:t>
            </a:r>
            <a:r>
              <a:rPr lang="uk-UA" sz="2400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rPr>
              <a:t>«Далі»</a:t>
            </a:r>
          </a:p>
          <a:p>
            <a:pPr algn="ctr" fontAlgn="auto">
              <a:spcAft>
                <a:spcPts val="0"/>
              </a:spcAft>
              <a:defRPr/>
            </a:pPr>
            <a:endParaRPr lang="uk-UA" sz="2400" dirty="0">
              <a:solidFill>
                <a:schemeClr val="accent2">
                  <a:lumMod val="75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2307" y="3958665"/>
            <a:ext cx="2349945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 smtClean="0">
                <a:solidFill>
                  <a:srgbClr val="760000"/>
                </a:solidFill>
                <a:latin typeface="Cambria" panose="02040503050406030204" pitchFamily="18" charset="0"/>
              </a:rPr>
              <a:t>ПРИКЛАД форми </a:t>
            </a:r>
            <a:r>
              <a:rPr lang="uk-UA" sz="2400" b="1" dirty="0">
                <a:solidFill>
                  <a:srgbClr val="760000"/>
                </a:solidFill>
                <a:latin typeface="Cambria" panose="02040503050406030204" pitchFamily="18" charset="0"/>
              </a:rPr>
              <a:t/>
            </a:r>
            <a:br>
              <a:rPr lang="uk-UA" sz="2400" b="1" dirty="0">
                <a:solidFill>
                  <a:srgbClr val="760000"/>
                </a:solidFill>
                <a:latin typeface="Cambria" panose="02040503050406030204" pitchFamily="18" charset="0"/>
              </a:rPr>
            </a:br>
            <a:r>
              <a:rPr lang="uk-UA" sz="20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для </a:t>
            </a:r>
            <a:r>
              <a:rPr lang="uk-UA" sz="2000" b="1" i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випускників ЗНЗ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90" y="6155"/>
            <a:ext cx="6389108" cy="695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низ 13"/>
          <p:cNvSpPr/>
          <p:nvPr/>
        </p:nvSpPr>
        <p:spPr>
          <a:xfrm rot="3655091">
            <a:off x="7833833" y="6062498"/>
            <a:ext cx="428668" cy="85551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62306" y="6290199"/>
            <a:ext cx="234994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СКЛАДАЮТЬ ДПА</a:t>
            </a:r>
            <a:endParaRPr lang="uk-UA" sz="2000" b="1" i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757150" y="5229200"/>
            <a:ext cx="1160256" cy="116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62013" y="89948"/>
            <a:ext cx="7881561" cy="1106804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Дані</a:t>
            </a:r>
            <a:r>
              <a:rPr lang="uk-UA" sz="2800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, що в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казують учасники ЗНО </a:t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в реєстраційній формі:</a:t>
            </a:r>
            <a:endParaRPr lang="uk-UA" sz="2800" dirty="0">
              <a:solidFill>
                <a:schemeClr val="accent2">
                  <a:lumMod val="75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666" y="1010519"/>
            <a:ext cx="8718785" cy="5847755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прізвище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ім’я, по батькові;</a:t>
            </a:r>
          </a:p>
          <a:p>
            <a:pPr algn="just"/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2)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число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місяць і рік народження;</a:t>
            </a:r>
          </a:p>
          <a:p>
            <a:pPr marL="457200" indent="-457200" algn="just">
              <a:buAutoNum type="arabicParenR" startAt="3"/>
            </a:pP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тип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серію (за наявності) та номер документа, на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підставі</a:t>
            </a:r>
          </a:p>
          <a:p>
            <a:pPr algn="just"/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якого 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здійснюється реєстрація;</a:t>
            </a:r>
          </a:p>
          <a:p>
            <a:pPr algn="just"/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4)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номери 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контактних телефонів;</a:t>
            </a:r>
          </a:p>
          <a:p>
            <a:pPr algn="just"/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5) поштову адресу, за якою особі може бути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надіслана</a:t>
            </a:r>
          </a:p>
          <a:p>
            <a:pPr algn="just"/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офіційна кореспонденція;</a:t>
            </a:r>
          </a:p>
          <a:p>
            <a:pPr algn="just"/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6) категорію випускника;</a:t>
            </a:r>
          </a:p>
          <a:p>
            <a:pPr algn="just"/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7) відомості про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заклад освіти </a:t>
            </a:r>
            <a:r>
              <a:rPr lang="uk-UA" sz="20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(окрім випускників минулих років);</a:t>
            </a:r>
          </a:p>
          <a:p>
            <a:pPr algn="just"/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8) </a:t>
            </a:r>
            <a:r>
              <a:rPr lang="uk-UA" sz="2200" b="1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перелік </a:t>
            </a:r>
            <a:r>
              <a:rPr lang="uk-UA" sz="2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навчальних предметів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вибраних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для</a:t>
            </a:r>
          </a:p>
          <a:p>
            <a:pPr algn="just"/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проходження зовнішнього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оцінювання, із 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зазначенням </a:t>
            </a:r>
            <a:endParaRPr lang="uk-UA" sz="2200" b="1" dirty="0" smtClean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(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за наявності) рівня складності завдань сертифікаційної 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роботи</a:t>
            </a:r>
            <a:endParaRPr lang="uk-UA" sz="22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9) </a:t>
            </a:r>
            <a:r>
              <a:rPr lang="uk-UA" sz="2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назви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навчальних </a:t>
            </a:r>
            <a:r>
              <a:rPr lang="uk-UA" sz="2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предметів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з яких особі будуть зараховані результати зовнішнього оцінювання </a:t>
            </a:r>
            <a:r>
              <a:rPr lang="uk-UA" sz="2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як оцінки за державну підсумкову атестацію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ru-RU" sz="22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для 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випускників</a:t>
            </a:r>
            <a:r>
              <a:rPr lang="ru-RU" sz="22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системи</a:t>
            </a:r>
            <a:r>
              <a:rPr lang="ru-RU" sz="22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сере</a:t>
            </a:r>
            <a:r>
              <a:rPr lang="uk-UA" sz="2200" b="1" i="1" dirty="0" err="1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дньої</a:t>
            </a:r>
            <a:r>
              <a:rPr lang="ru-RU" sz="22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освіти</a:t>
            </a:r>
            <a:r>
              <a:rPr lang="ru-RU" sz="22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поточного року)</a:t>
            </a:r>
            <a:r>
              <a:rPr lang="uk-UA" sz="22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;</a:t>
            </a:r>
            <a:endParaRPr lang="uk-UA" sz="22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2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62013" y="89948"/>
            <a:ext cx="7881561" cy="96278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Дані</a:t>
            </a:r>
            <a:r>
              <a:rPr lang="uk-UA" sz="2800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, що в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казують учасники ЗНО </a:t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в реєстраційній формі:</a:t>
            </a:r>
            <a:endParaRPr lang="uk-UA" sz="2800" dirty="0">
              <a:solidFill>
                <a:schemeClr val="accent2">
                  <a:lumMod val="75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653" y="1063521"/>
            <a:ext cx="8869226" cy="200054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10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 інформацію про населений пункт, де перебуватиме особа в дні проведення зовнішнього оцінювання </a:t>
            </a:r>
            <a:r>
              <a:rPr lang="uk-UA" sz="16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для </a:t>
            </a:r>
            <a:r>
              <a:rPr lang="uk-UA" sz="16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учнів (слухачів, студентів) закладів професійної (професійно-технічної), вищої освіти, які здобудуть повну загальну середню освіту в поточному навчальному році (крім зовнішнього оцінювання з навчальних предметів, з яких особі будуть зараховані результати зовнішнього оцінювання як оцінки за державну підсумкову атестацію), випускників минулих років, випускників поточного навчального року закордонних закладів </a:t>
            </a:r>
            <a:r>
              <a:rPr lang="uk-UA" sz="16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освіти) </a:t>
            </a:r>
            <a:endParaRPr lang="uk-UA" sz="1600" b="1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986" y="3617100"/>
            <a:ext cx="8869226" cy="304698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11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uk-UA" sz="2200" b="1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назву</a:t>
            </a:r>
            <a:r>
              <a:rPr lang="ru-RU" sz="2200" b="1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uk-UA" sz="2200" b="1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мови національної меншини</a:t>
            </a:r>
            <a:r>
              <a:rPr lang="uk-UA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якою особа бажає отримати завдання сертифікаційної роботи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у разі потреби)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 номер і дату</a:t>
            </a:r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медичного висновку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(для </a:t>
            </a: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осіб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з </a:t>
            </a: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особливими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освітніми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потребами);</a:t>
            </a:r>
          </a:p>
          <a:p>
            <a:r>
              <a:rPr lang="uk-UA" sz="22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13) адресу електронної пошти та регіональний центр, у зоні обслуговування якого буде проходити зовнішнє оцінювання </a:t>
            </a:r>
            <a:r>
              <a:rPr lang="uk-UA" sz="20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(для осіб, які не можуть указати відповідну поштову адресу в Україні, з числа осіб, які проживають або навчаються за кордоном, або осіб з неконтрольованої території</a:t>
            </a: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uk-UA" sz="2000" b="1" i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66871" y="3064068"/>
            <a:ext cx="4248472" cy="553031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У РАЗІ ПОТРЕБИ: </a:t>
            </a:r>
            <a:endParaRPr lang="uk-UA" sz="2800" dirty="0">
              <a:solidFill>
                <a:schemeClr val="accent2">
                  <a:lumMod val="75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8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62013" y="89948"/>
            <a:ext cx="7881561" cy="132282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Робота в програмі створення </a:t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  <a:t>заяви-реєстраційної картки </a:t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uk-UA" sz="24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(на прикладі форм для випускників ЗНЗ)</a:t>
            </a:r>
            <a:endParaRPr lang="uk-UA" sz="24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81" y="1412776"/>
            <a:ext cx="8534454" cy="516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низ 13"/>
          <p:cNvSpPr/>
          <p:nvPr/>
        </p:nvSpPr>
        <p:spPr>
          <a:xfrm>
            <a:off x="2599983" y="6237312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chemeClr val="accent4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525408" y="3455405"/>
            <a:ext cx="724272" cy="8322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270296" y="5157192"/>
            <a:ext cx="724272" cy="8322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812360" y="3729385"/>
            <a:ext cx="724272" cy="8322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059832" y="4145523"/>
            <a:ext cx="724272" cy="8322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48981" y="4731065"/>
            <a:ext cx="724272" cy="8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43299" y="104961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64487" cy="45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99592" y="725649"/>
            <a:ext cx="7881561" cy="55340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Вводимо прізвище, </a:t>
            </a:r>
            <a:r>
              <a:rPr lang="uk-UA" sz="28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ім</a:t>
            </a:r>
            <a:r>
              <a:rPr lang="en-US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’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я, по батькові</a:t>
            </a:r>
            <a:endParaRPr lang="uk-UA" sz="28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2411760" y="6221404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411760" y="4893453"/>
            <a:ext cx="724272" cy="8322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965879" y="4117261"/>
            <a:ext cx="724272" cy="8322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676911" y="3284984"/>
            <a:ext cx="724272" cy="8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2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43299" y="-17314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603374"/>
            <a:ext cx="8457625" cy="903151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Вибираємо із переліку тип документа, на підставі якого здійснюється реєстрація </a:t>
            </a:r>
            <a:endParaRPr lang="uk-UA" sz="28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41" y="1549612"/>
            <a:ext cx="9207327" cy="499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трелка вниз 17"/>
          <p:cNvSpPr/>
          <p:nvPr/>
        </p:nvSpPr>
        <p:spPr>
          <a:xfrm>
            <a:off x="2771800" y="6237312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668344" y="3789040"/>
            <a:ext cx="724272" cy="8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8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43299" y="-17314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603374"/>
            <a:ext cx="8457625" cy="102542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Вводимо дані паспортного документа: серію </a:t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(за наявності), номер, дату народження</a:t>
            </a:r>
            <a:endParaRPr lang="uk-UA" sz="28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1" y="1635725"/>
            <a:ext cx="9143999" cy="516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трелка вниз 11"/>
          <p:cNvSpPr/>
          <p:nvPr/>
        </p:nvSpPr>
        <p:spPr>
          <a:xfrm>
            <a:off x="1331640" y="6237312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812360" y="4084076"/>
            <a:ext cx="724272" cy="8322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7000"/>
                    </a14:imgEffect>
                    <a14:imgEffect>
                      <a14:brightnessContrast bright="-40000"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976" y="5013176"/>
            <a:ext cx="724272" cy="8322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980449" y="4916354"/>
            <a:ext cx="724272" cy="8322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213612" y="5750499"/>
            <a:ext cx="724272" cy="8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6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43299" y="-17314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2205" y="542032"/>
            <a:ext cx="8457625" cy="102542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Вводимо адресні дані закладу освіти, та клас, в якому навчається учасник ЗНО</a:t>
            </a:r>
            <a:endParaRPr lang="uk-UA" sz="28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536113" y="6237312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4" y="1705912"/>
            <a:ext cx="8904378" cy="347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6" y="1726461"/>
            <a:ext cx="8813966" cy="324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322205" y="5373216"/>
            <a:ext cx="8821795" cy="79208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Вигляд повністю заповненої форми даних про  заклад освіти, та клас, в якому навчається учасник ЗНО</a:t>
            </a:r>
            <a:endParaRPr lang="uk-UA" sz="20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915816" y="2079355"/>
            <a:ext cx="724272" cy="832277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" y="1726461"/>
            <a:ext cx="9023315" cy="366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491880" y="3025214"/>
            <a:ext cx="724272" cy="832277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8845147" cy="368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370966" y="2192937"/>
            <a:ext cx="724272" cy="8322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12360" y="4084076"/>
            <a:ext cx="724272" cy="83227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25649"/>
            <a:ext cx="9001001" cy="37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494905" y="2889551"/>
            <a:ext cx="724272" cy="8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5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347593"/>
            <a:ext cx="7531900" cy="49552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marL="457200" indent="-457200" algn="just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uk-UA" sz="2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випускники загальноосвітніх навчальних закладів </a:t>
            </a:r>
            <a:r>
              <a:rPr lang="uk-UA" sz="26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(ЗНЗ) системи загальної середньої освіти поточного року;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uk-UA" sz="2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учні (слухачі, студенти) ПТНЗ</a:t>
            </a:r>
            <a:r>
              <a:rPr lang="uk-UA" sz="2600" b="1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ВНЗ </a:t>
            </a:r>
            <a:r>
              <a:rPr lang="uk-UA" sz="2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І-ІІ рівнів акредитації</a:t>
            </a:r>
            <a:r>
              <a:rPr lang="uk-UA" sz="26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uk-UA" sz="26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які в </a:t>
            </a:r>
            <a:r>
              <a:rPr lang="uk-UA" sz="26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2018 році здобудуть повну загальну середню освіту</a:t>
            </a:r>
            <a:r>
              <a:rPr lang="uk-UA" sz="26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;</a:t>
            </a:r>
          </a:p>
          <a:p>
            <a:pPr algn="just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uk-UA" sz="26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uk-UA" sz="2600" b="1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випускники минулих років </a:t>
            </a:r>
            <a:r>
              <a:rPr lang="uk-UA" sz="26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(особи, які вже мають повну загальну середню освіту, мають АТЕСТАТ, та планують вступати до ВНЗ України) </a:t>
            </a:r>
            <a:endParaRPr lang="uk-UA" sz="26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741"/>
            <a:ext cx="1154649" cy="6391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03648" y="159568"/>
            <a:ext cx="7178427" cy="92868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uk-UA" altLang="uk-UA" sz="5400" dirty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Учасники </a:t>
            </a:r>
            <a:r>
              <a:rPr lang="uk-UA" altLang="uk-UA" sz="5400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ЗНО-2018</a:t>
            </a:r>
            <a:endParaRPr lang="ru-RU" altLang="uk-UA" sz="5400" dirty="0">
              <a:ln/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3" descr="D:\2014-2015\Реєстрація 2015\Ролик про регистрацию\300-attestat-ukrainy-srednego-obrazovanija-1999-2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9476" y="5859463"/>
            <a:ext cx="1455738" cy="998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196752"/>
            <a:ext cx="876944" cy="876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r="4659"/>
          <a:stretch/>
        </p:blipFill>
        <p:spPr>
          <a:xfrm flipH="1">
            <a:off x="8431492" y="1522437"/>
            <a:ext cx="712521" cy="895518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5520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43299" y="-17314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45889" y="507390"/>
            <a:ext cx="8457625" cy="102542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Вводимо фактичну адресу проживання учасника ЗНО </a:t>
            </a:r>
            <a:r>
              <a:rPr lang="uk-UA" sz="2800" dirty="0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(прописка значення не має)</a:t>
            </a:r>
            <a:endParaRPr lang="uk-UA" sz="2800" dirty="0">
              <a:solidFill>
                <a:srgbClr val="9BBB59">
                  <a:lumMod val="50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9001000" cy="451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1772816"/>
            <a:ext cx="9144000" cy="459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051720" y="2780928"/>
            <a:ext cx="724272" cy="83227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" y="1482557"/>
            <a:ext cx="9164581" cy="535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119536" y="4210102"/>
            <a:ext cx="724272" cy="832277"/>
          </a:xfrm>
          <a:prstGeom prst="rect">
            <a:avLst/>
          </a:prstGeom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" y="1553479"/>
            <a:ext cx="9117269" cy="532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743816" y="2564904"/>
            <a:ext cx="724272" cy="8322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851476" y="2712429"/>
            <a:ext cx="724272" cy="83227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860032" y="3377827"/>
            <a:ext cx="724272" cy="83227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105952" y="4216071"/>
            <a:ext cx="610064" cy="73944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872739" y="4210104"/>
            <a:ext cx="724272" cy="83227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371835" y="2780928"/>
            <a:ext cx="664661" cy="76377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525834" y="3635167"/>
            <a:ext cx="664661" cy="76377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425987" y="4278604"/>
            <a:ext cx="664661" cy="76377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020272" y="5643252"/>
            <a:ext cx="932311" cy="950555"/>
          </a:xfrm>
          <a:prstGeom prst="rect">
            <a:avLst/>
          </a:prstGeom>
        </p:spPr>
      </p:pic>
      <p:sp>
        <p:nvSpPr>
          <p:cNvPr id="42" name="Стрелка вниз 41"/>
          <p:cNvSpPr/>
          <p:nvPr/>
        </p:nvSpPr>
        <p:spPr>
          <a:xfrm>
            <a:off x="2558476" y="6361784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1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43299" y="-17314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42" y="3428999"/>
            <a:ext cx="8833958" cy="221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45265" y="3740948"/>
            <a:ext cx="724272" cy="832277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121826" y="5660650"/>
            <a:ext cx="7545623" cy="119735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Такі документи зберігаються в </a:t>
            </a:r>
            <a:r>
              <a:rPr lang="uk-UA" sz="28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ДпРЦОЯО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до початку тестування</a:t>
            </a:r>
            <a:endParaRPr lang="uk-UA" sz="2800" dirty="0">
              <a:ln/>
              <a:solidFill>
                <a:srgbClr val="003399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548891" y="980728"/>
            <a:ext cx="3888432" cy="72008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УВАГА! </a:t>
            </a:r>
            <a:endParaRPr lang="uk-UA" sz="2800" dirty="0">
              <a:ln/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endParaRPr lang="uk-UA" sz="2800" dirty="0">
              <a:ln/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8208" y="836712"/>
            <a:ext cx="8457625" cy="2722769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Якщо особа не може вказати фактичну </a:t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адресу в Україні, куди можна надіслати їй кореспонденцію </a:t>
            </a: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(</a:t>
            </a:r>
            <a:r>
              <a:rPr lang="uk-UA" sz="2400" i="1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з </a:t>
            </a:r>
            <a:r>
              <a:rPr lang="uk-UA" sz="2400" i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числа осіб, які проживають або навчаються за кордоном, або осіб з неконтрольованої території</a:t>
            </a: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)</a:t>
            </a:r>
            <a:r>
              <a:rPr lang="uk-UA" sz="2400" dirty="0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uk-UA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вона має поставити позначку 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/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 </a:t>
            </a:r>
            <a:r>
              <a:rPr lang="uk-UA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відповідному полі</a:t>
            </a:r>
          </a:p>
        </p:txBody>
      </p:sp>
    </p:spTree>
    <p:extLst>
      <p:ext uri="{BB962C8B-B14F-4D97-AF65-F5344CB8AC3E}">
        <p14:creationId xmlns:p14="http://schemas.microsoft.com/office/powerpoint/2010/main" val="28904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365" y="618971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43299" y="-17314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5472" y="497192"/>
            <a:ext cx="8715342" cy="160149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Особи</a:t>
            </a:r>
            <a:r>
              <a:rPr lang="ru-RU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, </a:t>
            </a:r>
            <a:r>
              <a:rPr lang="ru-RU" sz="24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які</a:t>
            </a:r>
            <a:r>
              <a:rPr lang="ru-RU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потребують</a:t>
            </a:r>
            <a:r>
              <a:rPr lang="ru-RU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створення</a:t>
            </a:r>
            <a:r>
              <a:rPr lang="ru-RU" sz="24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особливих</a:t>
            </a:r>
            <a:r>
              <a:rPr lang="ru-RU" sz="24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i="1" dirty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(</a:t>
            </a:r>
            <a:r>
              <a:rPr lang="ru-RU" sz="2000" i="1" dirty="0" err="1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спеціальних</a:t>
            </a:r>
            <a:r>
              <a:rPr lang="ru-RU" sz="2000" i="1" dirty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) </a:t>
            </a:r>
            <a:r>
              <a:rPr lang="ru-RU" sz="24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умов</a:t>
            </a:r>
            <a:r>
              <a:rPr lang="ru-RU" sz="24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для </a:t>
            </a:r>
            <a:r>
              <a:rPr lang="ru-RU" sz="24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проходження</a:t>
            </a:r>
            <a:r>
              <a:rPr lang="ru-RU" sz="24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ЗНО </a:t>
            </a:r>
            <a:r>
              <a:rPr lang="ru-RU" sz="24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мають</a:t>
            </a:r>
            <a:r>
              <a:rPr lang="ru-RU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обов’язково</a:t>
            </a:r>
            <a:r>
              <a:rPr lang="ru-RU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поставити</a:t>
            </a:r>
            <a:r>
              <a:rPr lang="ru-RU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позначку</a:t>
            </a:r>
            <a:r>
              <a:rPr lang="ru-RU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у </a:t>
            </a:r>
            <a:r>
              <a:rPr lang="ru-RU" sz="24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спеціальне</a:t>
            </a:r>
            <a:r>
              <a:rPr lang="ru-RU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поле, </a:t>
            </a:r>
            <a:r>
              <a:rPr lang="ru-RU" sz="24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після</a:t>
            </a:r>
            <a:r>
              <a:rPr lang="ru-RU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чого</a:t>
            </a:r>
            <a:r>
              <a:rPr lang="ru-RU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ввести </a:t>
            </a:r>
            <a:r>
              <a:rPr lang="ru-RU" sz="24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дані</a:t>
            </a:r>
            <a:r>
              <a:rPr lang="ru-RU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документа, виданого органом </a:t>
            </a:r>
            <a:r>
              <a:rPr lang="ru-RU" sz="24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охорони</a:t>
            </a:r>
            <a:r>
              <a:rPr lang="ru-RU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здоров</a:t>
            </a:r>
            <a:r>
              <a:rPr lang="en-US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’</a:t>
            </a: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я</a:t>
            </a:r>
            <a:endParaRPr lang="uk-UA" sz="2400" dirty="0">
              <a:solidFill>
                <a:srgbClr val="9BBB59">
                  <a:lumMod val="50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7" y="2171503"/>
            <a:ext cx="8710071" cy="459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25471" y="4077072"/>
            <a:ext cx="724272" cy="832277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" y="2017263"/>
            <a:ext cx="9104692" cy="472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701888" y="5373216"/>
            <a:ext cx="724272" cy="83227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339752" y="4847522"/>
            <a:ext cx="724272" cy="83227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444208" y="5941754"/>
            <a:ext cx="724272" cy="832277"/>
          </a:xfrm>
          <a:prstGeom prst="rect">
            <a:avLst/>
          </a:prstGeom>
        </p:spPr>
      </p:pic>
      <p:sp>
        <p:nvSpPr>
          <p:cNvPr id="27" name="Стрелка вниз 26"/>
          <p:cNvSpPr/>
          <p:nvPr/>
        </p:nvSpPr>
        <p:spPr>
          <a:xfrm>
            <a:off x="2543299" y="6237312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9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43299" y="-17314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39718" y="507390"/>
            <a:ext cx="7663796" cy="102542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Вибираємо предмети для </a:t>
            </a:r>
          </a:p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складання ЗНО та ДПА </a:t>
            </a:r>
            <a:endParaRPr lang="uk-UA" sz="28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9813"/>
            <a:ext cx="9183910" cy="516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401558" y="4391397"/>
            <a:ext cx="576064" cy="6619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275856" y="3758518"/>
            <a:ext cx="724272" cy="8322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7000"/>
                    </a14:imgEffect>
                    <a14:imgEffect>
                      <a14:brightnessContrast bright="-40000"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1041" y="4763092"/>
            <a:ext cx="637691" cy="7327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401558" y="5445224"/>
            <a:ext cx="603137" cy="69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9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76759" y="-47878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5982" y="1076020"/>
            <a:ext cx="8601075" cy="493519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0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Вибираємо предмети для </a:t>
            </a:r>
          </a:p>
          <a:p>
            <a:pPr algn="ctr">
              <a:defRPr/>
            </a:pPr>
            <a:r>
              <a:rPr lang="uk-UA" sz="20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складання ЗНО та ДПА </a:t>
            </a:r>
            <a:endParaRPr lang="uk-UA" sz="2800" dirty="0" smtClean="0">
              <a:ln/>
              <a:solidFill>
                <a:srgbClr val="003399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Якщо випускник ЗНЗ бажає зареєструвати</a:t>
            </a:r>
            <a:br>
              <a:rPr lang="uk-UA" sz="2800" dirty="0" smtClean="0">
                <a:ln/>
                <a:solidFill>
                  <a:srgbClr val="003399"/>
                </a:solidFill>
                <a:effectLst/>
                <a:latin typeface="Cambria" panose="02040503050406030204" pitchFamily="18" charset="0"/>
              </a:rPr>
            </a:br>
            <a:r>
              <a:rPr lang="uk-UA" sz="2800" dirty="0" smtClean="0">
                <a:ln/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uk-UA" sz="2800" dirty="0" smtClean="0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іноземну мову</a:t>
            </a:r>
            <a:r>
              <a:rPr lang="uk-UA" sz="2800" dirty="0" smtClean="0">
                <a:ln/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, результати якої хоче </a:t>
            </a:r>
            <a:r>
              <a:rPr lang="uk-UA" sz="2800" dirty="0" smtClean="0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зарахувати як результати за ДПА</a:t>
            </a:r>
            <a:r>
              <a:rPr lang="uk-UA" sz="2800" dirty="0" smtClean="0">
                <a:ln/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,  програма реєстрації визначає рівень складності за даними, які внесли заклади освіти під час </a:t>
            </a:r>
            <a:r>
              <a:rPr lang="uk-UA" sz="2800" dirty="0" smtClean="0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редагування даних у сервісі</a:t>
            </a:r>
            <a:br>
              <a:rPr lang="uk-UA" sz="2800" dirty="0" smtClean="0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uk-UA" sz="2800" dirty="0" smtClean="0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«Керівникам закладів освіти» на сайті УЦОЯО</a:t>
            </a:r>
            <a:endParaRPr lang="uk-UA" sz="280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6338"/>
            <a:ext cx="9063639" cy="600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508104" y="2694513"/>
            <a:ext cx="724272" cy="8322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508104" y="3766772"/>
            <a:ext cx="724272" cy="83227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431904" y="5893181"/>
            <a:ext cx="724272" cy="83227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7000"/>
                    </a14:imgEffect>
                    <a14:imgEffect>
                      <a14:brightnessContrast bright="-40000"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2576" y="5603687"/>
            <a:ext cx="637691" cy="73278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798232" y="6298254"/>
            <a:ext cx="2806216" cy="443114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66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43299" y="-17314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82145" y="603374"/>
            <a:ext cx="8361855" cy="1124744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Приклад заповнення форми вибору предметів із зазначенням мови складання ЗНО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3" y="1633808"/>
            <a:ext cx="8949239" cy="522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380294" y="3443292"/>
            <a:ext cx="724272" cy="8322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364088" y="5229200"/>
            <a:ext cx="724272" cy="8322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364088" y="4167629"/>
            <a:ext cx="724272" cy="8322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7000"/>
                    </a14:imgEffect>
                    <a14:imgEffect>
                      <a14:brightnessContrast bright="-40000"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453" y="4669163"/>
            <a:ext cx="637691" cy="732785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3027671" y="5035556"/>
            <a:ext cx="2192402" cy="443114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49451" y="4592442"/>
            <a:ext cx="2170622" cy="443114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112878" y="5678053"/>
            <a:ext cx="2158144" cy="443114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6334125"/>
            <a:ext cx="4600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726224" y="6082801"/>
            <a:ext cx="724272" cy="8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  <p:bldP spid="1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43299" y="-17314"/>
            <a:ext cx="4032449" cy="62068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 smtClean="0">
                <a:ln/>
                <a:solidFill>
                  <a:srgbClr val="8064A2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Далі</a:t>
            </a: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55576" y="-17315"/>
            <a:ext cx="8077509" cy="1335771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Формуємо та роздруковуємо реєстраційну картку та Контрольно – інформаційний лист </a:t>
            </a:r>
            <a:endParaRPr lang="uk-UA" sz="280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9" y="1352389"/>
            <a:ext cx="8968679" cy="540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100379" y="2348880"/>
            <a:ext cx="724272" cy="8322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122203" y="3740273"/>
            <a:ext cx="724272" cy="83227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918204" y="1764850"/>
            <a:ext cx="2016224" cy="512713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Читаємо</a:t>
            </a:r>
            <a:endParaRPr lang="uk-UA" sz="2800" dirty="0">
              <a:solidFill>
                <a:srgbClr val="9BBB59">
                  <a:lumMod val="50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209560" y="3649670"/>
            <a:ext cx="2396984" cy="512713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Обчислюємо</a:t>
            </a:r>
            <a:endParaRPr lang="uk-UA" sz="2800" dirty="0">
              <a:solidFill>
                <a:srgbClr val="9BBB59">
                  <a:lumMod val="50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" y="1106265"/>
            <a:ext cx="9013022" cy="569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647958" y="3861048"/>
            <a:ext cx="724272" cy="832277"/>
          </a:xfrm>
          <a:prstGeom prst="rect">
            <a:avLst/>
          </a:prstGeom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6596286" y="3861048"/>
            <a:ext cx="2045512" cy="894981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400" dirty="0" smtClean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Отримуємо результат</a:t>
            </a:r>
            <a:endParaRPr lang="uk-UA" sz="2400" dirty="0">
              <a:solidFill>
                <a:srgbClr val="003366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251520" y="4432922"/>
            <a:ext cx="2970107" cy="855897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400" dirty="0" smtClean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Натискаємо на кнопку</a:t>
            </a:r>
            <a:endParaRPr lang="uk-UA" sz="2400" dirty="0">
              <a:solidFill>
                <a:srgbClr val="003366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940152" y="5241744"/>
            <a:ext cx="724272" cy="832277"/>
          </a:xfrm>
          <a:prstGeom prst="rect">
            <a:avLst/>
          </a:prstGeom>
        </p:spPr>
      </p:pic>
      <p:pic>
        <p:nvPicPr>
          <p:cNvPr id="29" name="Рисунок 2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751"/>
            <a:ext cx="9239250" cy="569624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177534" y="4162383"/>
            <a:ext cx="4442091" cy="267101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</a:t>
            </a:r>
            <a:r>
              <a:rPr lang="en-US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’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являться повідомлення щодо успішного сформування документів, які потрібно відкрити і роздрукувати</a:t>
            </a:r>
            <a:endParaRPr lang="uk-UA" sz="2800" dirty="0">
              <a:solidFill>
                <a:srgbClr val="9BBB59">
                  <a:lumMod val="50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248043" y="1605067"/>
            <a:ext cx="724272" cy="83227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847424" y="2421019"/>
            <a:ext cx="724272" cy="8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4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26" grpId="0" animBg="1"/>
      <p:bldP spid="27" grpId="0" animBg="1"/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31640" y="0"/>
            <a:ext cx="7602578" cy="102542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Контрольно-інформаційний лист та </a:t>
            </a:r>
          </a:p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Заява-реєстраційна картка </a:t>
            </a:r>
            <a:endParaRPr lang="uk-UA" sz="28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" y="1025427"/>
            <a:ext cx="4314825" cy="583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94" y="1020103"/>
            <a:ext cx="4390424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491880" y="896917"/>
            <a:ext cx="724272" cy="8322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950150" y="2611407"/>
            <a:ext cx="724272" cy="83227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754707" y="989020"/>
            <a:ext cx="2919962" cy="64807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Читаємо</a:t>
            </a:r>
            <a:endParaRPr lang="uk-UA" sz="28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32040" y="1196752"/>
            <a:ext cx="3299246" cy="1564395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Перевіряємо правильність даних</a:t>
            </a:r>
            <a:endParaRPr lang="uk-UA" sz="28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898081" y="4077072"/>
            <a:ext cx="724272" cy="8322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464248" y="5589240"/>
            <a:ext cx="724272" cy="832277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67544" y="3412191"/>
            <a:ext cx="3207125" cy="168353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Текст заяви для заповнення заяви</a:t>
            </a:r>
            <a:endParaRPr lang="uk-UA" sz="28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1521" y="2492896"/>
            <a:ext cx="3964632" cy="648072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5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31641" y="94997"/>
            <a:ext cx="6768752" cy="741715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Заповнюємо бланк заяви:</a:t>
            </a:r>
            <a:endParaRPr lang="uk-UA" sz="28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260"/>
            <a:ext cx="9144000" cy="579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1916832"/>
            <a:ext cx="2110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/>
              <a:t>Ткаченко М. І.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7011" y="3214404"/>
            <a:ext cx="84099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/>
              <a:t>Прошу зареєструвати мене для участі в зовнішньому незалежному оцінюванні </a:t>
            </a:r>
            <a:r>
              <a:rPr lang="uk-UA" sz="2000" b="1" i="1" dirty="0" smtClean="0"/>
              <a:t> 2018року</a:t>
            </a:r>
            <a:r>
              <a:rPr lang="uk-UA" sz="2000" b="1" i="1" dirty="0"/>
              <a:t>. Із Порядком проведення зовнішнього незалежного оцінювання </a:t>
            </a:r>
            <a:r>
              <a:rPr lang="uk-UA" sz="2000" b="1" i="1" dirty="0" smtClean="0"/>
              <a:t>результатів навчання</a:t>
            </a:r>
            <a:r>
              <a:rPr lang="uk-UA" sz="2000" b="1" i="1" dirty="0"/>
              <a:t>, здобутих на основі повної загальної середньої освіти, ознайомлений(а).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797152"/>
            <a:ext cx="1361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/>
              <a:t>06.02.2018</a:t>
            </a:r>
            <a:endParaRPr lang="ru-RU" sz="2000" dirty="0"/>
          </a:p>
        </p:txBody>
      </p:sp>
      <p:pic>
        <p:nvPicPr>
          <p:cNvPr id="19" name="Рисунок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76" y="4549517"/>
            <a:ext cx="1133475" cy="49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6126"/>
            <a:ext cx="1656184" cy="193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838277" y="1546220"/>
            <a:ext cx="724272" cy="83227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113076" y="3684132"/>
            <a:ext cx="724272" cy="8322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908934" y="4516409"/>
            <a:ext cx="724272" cy="83227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562549" y="4432223"/>
            <a:ext cx="724272" cy="83227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691680" y="1962358"/>
            <a:ext cx="724272" cy="832277"/>
          </a:xfrm>
          <a:prstGeom prst="rect">
            <a:avLst/>
          </a:prstGeom>
        </p:spPr>
      </p:pic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735980" y="5274907"/>
            <a:ext cx="6855974" cy="1466461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Наклеюємо 2 фото: в лівий верхній і правий нижній кути реєстраційної картки</a:t>
            </a:r>
            <a:endParaRPr lang="uk-UA" sz="28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754" y="5686606"/>
            <a:ext cx="1000911" cy="117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426888" y="6025723"/>
            <a:ext cx="724272" cy="8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6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/>
      <p:bldP spid="4" grpId="0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18882" y="162389"/>
            <a:ext cx="7694014" cy="962355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Після оформлення заяви завершуємо роботу в програмі:</a:t>
            </a:r>
          </a:p>
        </p:txBody>
      </p:sp>
      <p:pic>
        <p:nvPicPr>
          <p:cNvPr id="22" name="Рисунок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340768"/>
            <a:ext cx="8836684" cy="532673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6012160" y="5085184"/>
            <a:ext cx="3131840" cy="100811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Натискаємо</a:t>
            </a:r>
          </a:p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кнопку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650024" y="5677157"/>
            <a:ext cx="724272" cy="832277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" y="1196752"/>
            <a:ext cx="9133579" cy="553206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176212" y="4903695"/>
            <a:ext cx="6063480" cy="118960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</a:t>
            </a:r>
            <a:r>
              <a:rPr lang="en-US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’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явиться повідомлення про завершення роботи програми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/>
          </a:blip>
          <a:stretch>
            <a:fillRect/>
          </a:stretch>
        </p:blipFill>
        <p:spPr>
          <a:xfrm>
            <a:off x="1979712" y="1916832"/>
            <a:ext cx="724272" cy="8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81902" y="116632"/>
            <a:ext cx="7610475" cy="18002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uk-UA" altLang="uk-UA" sz="4800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Терміни реєстрації для участі у  ЗНО-2018</a:t>
            </a:r>
            <a:endParaRPr lang="ru-RU" altLang="uk-UA" sz="4800" dirty="0">
              <a:ln/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233795"/>
              </p:ext>
            </p:extLst>
          </p:nvPr>
        </p:nvGraphicFramePr>
        <p:xfrm>
          <a:off x="474105" y="2060848"/>
          <a:ext cx="8461448" cy="38164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37032"/>
                <a:gridCol w="5524416"/>
              </a:tblGrid>
              <a:tr h="21062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06.02.2018</a:t>
                      </a:r>
                      <a:r>
                        <a:rPr lang="uk-UA" sz="32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 – 19.03.2018</a:t>
                      </a:r>
                      <a:endParaRPr lang="ru-RU" sz="3200" b="1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2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Подання реєстраційних документів</a:t>
                      </a:r>
                      <a:endParaRPr lang="ru-RU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7101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2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32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uk-UA" sz="32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32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.0</a:t>
                      </a:r>
                      <a:r>
                        <a:rPr lang="uk-UA" sz="32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32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.2018</a:t>
                      </a:r>
                      <a:endParaRPr lang="ru-RU" sz="3200" b="1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2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Внесення змін до реєстраційних документів</a:t>
                      </a:r>
                      <a:endParaRPr lang="ru-RU" sz="3200" b="1" kern="120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r="58851" b="56070"/>
          <a:stretch/>
        </p:blipFill>
        <p:spPr>
          <a:xfrm>
            <a:off x="7685672" y="5661248"/>
            <a:ext cx="1103753" cy="92892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7" y="116632"/>
            <a:ext cx="1154649" cy="6391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3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949686" cy="52569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39718" y="141818"/>
            <a:ext cx="7873178" cy="957739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Відмінності реєстраційної форми </a:t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2000" i="1" dirty="0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для учнів(слухачів) ПТНЗ, студентів ВНЗ І-ІІ </a:t>
            </a:r>
            <a:r>
              <a:rPr lang="uk-UA" sz="2000" i="1" dirty="0" err="1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р.а</a:t>
            </a:r>
            <a:r>
              <a:rPr lang="uk-UA" sz="2000" i="1" dirty="0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79356" y="2204864"/>
            <a:ext cx="7801170" cy="2016224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Є поле, де учасник ЗНО вказує, що ДПА з української мови, йому не потрібно </a:t>
            </a:r>
            <a:r>
              <a:rPr lang="uk-UA" sz="2000" i="1" dirty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(</a:t>
            </a:r>
            <a:r>
              <a:rPr lang="uk-UA" sz="2000" i="1" dirty="0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наприклад, якщо це випускник ПТНЗ/ВНЗ </a:t>
            </a:r>
            <a:br>
              <a:rPr lang="uk-UA" sz="2000" i="1" dirty="0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</a:br>
            <a:r>
              <a:rPr lang="uk-UA" sz="2000" i="1" dirty="0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і оцінка ДПА з української мови </a:t>
            </a:r>
            <a:r>
              <a:rPr lang="uk-UA" sz="2000" i="1" dirty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в нього </a:t>
            </a:r>
            <a:r>
              <a:rPr lang="uk-UA" sz="2000" i="1" dirty="0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вже є)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/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endParaRPr lang="uk-UA" sz="2000" i="1" dirty="0" smtClean="0">
              <a:ln/>
              <a:solidFill>
                <a:srgbClr val="9BBB59">
                  <a:lumMod val="50000"/>
                </a:srgbClr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7" y="1593963"/>
            <a:ext cx="8759824" cy="50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7000"/>
                    </a14:imgEffect>
                    <a14:imgEffect>
                      <a14:brightnessContrast bright="-40000"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025" y="1271066"/>
            <a:ext cx="637691" cy="73278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53005" y="2204864"/>
            <a:ext cx="8395459" cy="1893293"/>
          </a:xfrm>
          <a:prstGeom prst="round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611560" y="2456754"/>
            <a:ext cx="7968966" cy="1389511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Поле для заповнення даних закладу освіти буде автоматично закрите, а такий учасник ЗНО </a:t>
            </a:r>
            <a:r>
              <a:rPr lang="uk-UA" sz="2400" i="1" u="sng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не отримає</a:t>
            </a: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оцінку ДПА з української мови!</a:t>
            </a:r>
            <a:endParaRPr lang="uk-UA" sz="2400" i="1" dirty="0" smtClean="0">
              <a:ln/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" y="1593963"/>
            <a:ext cx="9055918" cy="46974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10339" y="4098157"/>
            <a:ext cx="8377602" cy="1851123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Для запобігання непорозумінь програма </a:t>
            </a:r>
            <a:r>
              <a:rPr lang="uk-UA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покаже застереження</a:t>
            </a: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, щодо неможливості у подальшому формування йому оцінки ДПА </a:t>
            </a:r>
            <a:r>
              <a:rPr lang="uk-UA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 української мови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7000"/>
                    </a14:imgEffect>
                    <a14:imgEffect>
                      <a14:brightnessContrast bright="-40000"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744" y="2085556"/>
            <a:ext cx="1080120" cy="1572174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" y="1495888"/>
            <a:ext cx="91440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612876" y="1437824"/>
            <a:ext cx="6135588" cy="76704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Решта форми заповнюється, як </a:t>
            </a:r>
            <a:b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і в попередньому прикладі.</a:t>
            </a:r>
            <a:endParaRPr lang="uk-UA" sz="2000" i="1" dirty="0" smtClean="0">
              <a:ln/>
              <a:solidFill>
                <a:srgbClr val="9BBB59">
                  <a:lumMod val="50000"/>
                </a:srgb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" grpId="0" animBg="1"/>
      <p:bldP spid="15" grpId="0" animBg="1"/>
      <p:bldP spid="17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5209" y="3856465"/>
            <a:ext cx="2349945" cy="29238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solidFill>
                  <a:srgbClr val="760000"/>
                </a:solidFill>
                <a:latin typeface="Cambria" panose="02040503050406030204" pitchFamily="18" charset="0"/>
              </a:rPr>
              <a:t>ПРИКЛАД форми </a:t>
            </a:r>
            <a:r>
              <a:rPr lang="uk-UA" sz="2000" b="1" dirty="0">
                <a:solidFill>
                  <a:srgbClr val="760000"/>
                </a:solidFill>
                <a:latin typeface="Cambria" panose="02040503050406030204" pitchFamily="18" charset="0"/>
              </a:rPr>
              <a:t/>
            </a:r>
            <a:br>
              <a:rPr lang="uk-UA" sz="2000" b="1" dirty="0">
                <a:solidFill>
                  <a:srgbClr val="760000"/>
                </a:solidFill>
                <a:latin typeface="Cambria" panose="02040503050406030204" pitchFamily="18" charset="0"/>
              </a:rPr>
            </a:br>
            <a:r>
              <a:rPr lang="uk-UA" b="1" i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для </a:t>
            </a:r>
            <a: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осіб з </a:t>
            </a:r>
            <a:r>
              <a:rPr lang="uk-UA" b="1" i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ПТНЗ, </a:t>
            </a:r>
            <a:br>
              <a:rPr lang="uk-UA" b="1" i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b="1" i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ВНЗ І-ІІ р. а</a:t>
            </a:r>
            <a: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., </a:t>
            </a:r>
            <a:b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які у 2018 році </a:t>
            </a:r>
            <a:b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000" b="1" i="1" u="sng" dirty="0" smtClean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НЕ отримують </a:t>
            </a:r>
            <a: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повну загальну середню освіту,</a:t>
            </a:r>
            <a:b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а </a:t>
            </a:r>
            <a:r>
              <a:rPr lang="uk-UA" b="1" i="1" u="sng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САМОСТІЙНО</a:t>
            </a:r>
            <a: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реєструються на ЗНО для вступу </a:t>
            </a:r>
            <a:endParaRPr lang="uk-UA" b="1" i="1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291" y="0"/>
            <a:ext cx="6298912" cy="62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732166" y="2338485"/>
            <a:ext cx="2487905" cy="37043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868066" y="2912233"/>
            <a:ext cx="944232" cy="944232"/>
          </a:xfrm>
          <a:prstGeom prst="rect">
            <a:avLst/>
          </a:prstGeom>
        </p:spPr>
      </p:pic>
      <p:sp>
        <p:nvSpPr>
          <p:cNvPr id="17" name="Стрелка вниз 16"/>
          <p:cNvSpPr/>
          <p:nvPr/>
        </p:nvSpPr>
        <p:spPr>
          <a:xfrm rot="3655091">
            <a:off x="7860010" y="5441955"/>
            <a:ext cx="428668" cy="85551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18647" y="2204864"/>
            <a:ext cx="307002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solidFill>
                  <a:srgbClr val="760000"/>
                </a:solidFill>
                <a:latin typeface="Cambria" panose="02040503050406030204" pitchFamily="18" charset="0"/>
              </a:rPr>
              <a:t>Відсутня форма для вибору закладу освіти!</a:t>
            </a:r>
            <a:endParaRPr lang="uk-UA" sz="2000" b="1" i="1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670" y="2272574"/>
            <a:ext cx="224258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i="1" dirty="0" smtClean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НЕ СКЛАДАЮТЬ ДПА</a:t>
            </a:r>
            <a:endParaRPr lang="uk-UA" sz="2000" b="1" i="1" dirty="0">
              <a:solidFill>
                <a:srgbClr val="9BBB59">
                  <a:lumMod val="50000"/>
                </a:srgb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5076056" y="2051586"/>
            <a:ext cx="944232" cy="944232"/>
          </a:xfrm>
          <a:prstGeom prst="rect">
            <a:avLst/>
          </a:prstGeom>
        </p:spPr>
      </p:pic>
      <p:sp>
        <p:nvSpPr>
          <p:cNvPr id="22" name="Стрелка вниз 21"/>
          <p:cNvSpPr/>
          <p:nvPr/>
        </p:nvSpPr>
        <p:spPr>
          <a:xfrm rot="16200000">
            <a:off x="2351941" y="2224115"/>
            <a:ext cx="288032" cy="516771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4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949686" cy="52569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39718" y="94997"/>
            <a:ext cx="7873178" cy="1173763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Відмінності реєстраційної форми </a:t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2000" i="1" dirty="0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для учнів(слухачів) ПТНЗ, студентів ВНЗ І-ІІ </a:t>
            </a:r>
            <a:r>
              <a:rPr lang="uk-UA" sz="2000" i="1" dirty="0" err="1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р.а</a:t>
            </a:r>
            <a:r>
              <a:rPr lang="uk-UA" sz="2000" i="1" dirty="0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.,  які у 2018 році отримують повну загальну середню освіту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95772" y="1844824"/>
            <a:ext cx="7801170" cy="3096344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НЕ ЗАПОВНЮВАТИ </a:t>
            </a:r>
          </a:p>
          <a:p>
            <a:pPr algn="ctr">
              <a:defRPr/>
            </a:pPr>
            <a:r>
              <a:rPr lang="uk-UA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поле, де учасник ЗНО може вказати, що ДПА з української мови, йому не потрібно!</a:t>
            </a:r>
            <a:endParaRPr lang="uk-UA" i="1" dirty="0" smtClean="0">
              <a:ln/>
              <a:solidFill>
                <a:srgbClr val="9BBB59">
                  <a:lumMod val="50000"/>
                </a:srgbClr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759824" cy="50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3" y="1838747"/>
            <a:ext cx="303187" cy="2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2732136" y="1549995"/>
            <a:ext cx="5922565" cy="867135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ГАЛКУ НЕ СТАВИТИ!</a:t>
            </a:r>
            <a:b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uk-UA" sz="1600" i="1" dirty="0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для учнів(слухачів) ПТНЗ, студентів ВНЗ І-ІІ </a:t>
            </a:r>
            <a:r>
              <a:rPr lang="uk-UA" sz="1600" i="1" dirty="0" err="1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р.а</a:t>
            </a:r>
            <a:r>
              <a:rPr lang="uk-UA" sz="1600" i="1" dirty="0" smtClean="0">
                <a:ln/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</a:rPr>
              <a:t>.,  які у 2018 році отримують повну загальну середню освіту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9842"/>
            <a:ext cx="9144000" cy="549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530944" y="1412775"/>
            <a:ext cx="5976664" cy="42597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Заповнюємо всі необхідні поля форми </a:t>
            </a:r>
            <a:endParaRPr lang="uk-UA" sz="2000" i="1" dirty="0" smtClean="0">
              <a:ln/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453680" y="1333915"/>
            <a:ext cx="724272" cy="83227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368663" y="1750054"/>
            <a:ext cx="724272" cy="83227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387713" y="2175718"/>
            <a:ext cx="724272" cy="8322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088332" y="3276614"/>
            <a:ext cx="724272" cy="83227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206216" y="3715805"/>
            <a:ext cx="724272" cy="83227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415952" y="4005064"/>
            <a:ext cx="724272" cy="83227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872085" y="3292896"/>
            <a:ext cx="724272" cy="8322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762067" y="3230296"/>
            <a:ext cx="724272" cy="83227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156176" y="3692752"/>
            <a:ext cx="724272" cy="83227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067944" y="4138508"/>
            <a:ext cx="724272" cy="83227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156176" y="4118778"/>
            <a:ext cx="724272" cy="8322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419728" y="3333957"/>
            <a:ext cx="724272" cy="83227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444719" y="3722370"/>
            <a:ext cx="724272" cy="83227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444905" y="4108891"/>
            <a:ext cx="724272" cy="83227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091544" y="5148530"/>
            <a:ext cx="724272" cy="83227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331282" y="5008110"/>
            <a:ext cx="724272" cy="83227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380312" y="5068803"/>
            <a:ext cx="724272" cy="83227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084168" y="5938897"/>
            <a:ext cx="724272" cy="8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5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9" grpId="0" animBg="1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949686" cy="52569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39718" y="94997"/>
            <a:ext cx="7873178" cy="1173763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Відмінності реєстраційної форми </a:t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2000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для учнів(слухачів) ПТНЗ, студентів ВНЗ І-ІІ </a:t>
            </a:r>
            <a:r>
              <a:rPr lang="uk-UA" sz="2000" i="1" dirty="0" err="1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р.а</a:t>
            </a:r>
            <a:r>
              <a:rPr lang="uk-UA" sz="2000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.,  які у 2018 році отримують повну загальну середню освіту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" y="1206304"/>
            <a:ext cx="8905392" cy="551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5424636" y="2633491"/>
            <a:ext cx="3240360" cy="180020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000" i="1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Предмет «Українська мова і література» з зарахуванням результату ДПА вказується програмою автоматично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23528" y="1985419"/>
            <a:ext cx="3964632" cy="648072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932040" y="1985419"/>
            <a:ext cx="3964632" cy="648072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416682" y="4348708"/>
            <a:ext cx="3778324" cy="158417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000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Решту предметів вибирає учасник ЗНО за бажанням,  якщо планує вступ до ВНЗ </a:t>
            </a:r>
            <a:r>
              <a:rPr lang="uk-UA" sz="1800" i="1" dirty="0" smtClean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(результати ЗНО 2018 дійсні протягом 3-х років)</a:t>
            </a:r>
          </a:p>
          <a:p>
            <a:pPr algn="ctr">
              <a:defRPr/>
            </a:pPr>
            <a:endParaRPr lang="uk-UA" sz="1800" i="1" dirty="0" smtClean="0">
              <a:ln/>
              <a:solidFill>
                <a:srgbClr val="003366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4868366" y="4653136"/>
            <a:ext cx="3778324" cy="1648805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000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Методика заповнення полів, формування Контрольно-інформаційного листа та Заяви-реєстраційної картки така як і в прикладі для ЗНЗ</a:t>
            </a:r>
            <a:endParaRPr lang="uk-UA" sz="1800" i="1" dirty="0" smtClean="0">
              <a:ln/>
              <a:solidFill>
                <a:srgbClr val="003366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endParaRPr lang="uk-UA" sz="1800" i="1" dirty="0" smtClean="0">
              <a:ln/>
              <a:solidFill>
                <a:srgbClr val="003366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0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7916" y="2348880"/>
            <a:ext cx="2349945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solidFill>
                  <a:srgbClr val="760000"/>
                </a:solidFill>
                <a:latin typeface="Cambria" panose="02040503050406030204" pitchFamily="18" charset="0"/>
              </a:rPr>
              <a:t>ПРИКЛАД форми </a:t>
            </a:r>
            <a:r>
              <a:rPr lang="uk-UA" sz="2000" b="1" dirty="0">
                <a:solidFill>
                  <a:srgbClr val="760000"/>
                </a:solidFill>
                <a:latin typeface="Cambria" panose="02040503050406030204" pitchFamily="18" charset="0"/>
              </a:rPr>
              <a:t/>
            </a:r>
            <a:br>
              <a:rPr lang="uk-UA" sz="2000" b="1" dirty="0">
                <a:solidFill>
                  <a:srgbClr val="760000"/>
                </a:solidFill>
                <a:latin typeface="Cambria" panose="02040503050406030204" pitchFamily="18" charset="0"/>
              </a:rPr>
            </a:br>
            <a:r>
              <a:rPr lang="uk-UA" sz="2000" b="1" i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для </a:t>
            </a:r>
            <a:r>
              <a:rPr lang="uk-UA" sz="2000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осіб з </a:t>
            </a:r>
            <a:r>
              <a:rPr lang="uk-UA" sz="2000" b="1" i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ПТНЗ, </a:t>
            </a:r>
            <a:br>
              <a:rPr lang="uk-UA" sz="2000" b="1" i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000" b="1" i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ВНЗ І-ІІ р. а</a:t>
            </a:r>
            <a:r>
              <a:rPr lang="uk-UA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., </a:t>
            </a:r>
            <a:br>
              <a:rPr lang="uk-UA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000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які </a:t>
            </a:r>
            <a:br>
              <a:rPr lang="uk-UA" sz="2000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000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у 2018 році </a:t>
            </a:r>
            <a:r>
              <a:rPr lang="uk-UA" sz="2000" b="1" i="1" u="sng" dirty="0" smtClean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ОТРИМУЮТЬ</a:t>
            </a:r>
            <a:r>
              <a:rPr lang="uk-UA" sz="2000" b="1" i="1" dirty="0" smtClean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uk-UA" sz="2000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повну загальну середню освіту</a:t>
            </a:r>
            <a:endParaRPr lang="uk-UA" sz="2000" b="1" i="1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19815"/>
            <a:ext cx="6120680" cy="67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 rot="3655091">
            <a:off x="7860010" y="5939070"/>
            <a:ext cx="428668" cy="85551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59832" y="1988840"/>
            <a:ext cx="2232248" cy="21602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5259166" y="1502626"/>
            <a:ext cx="1160256" cy="11602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683568" y="4708009"/>
            <a:ext cx="1160256" cy="11602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9332" y="5868265"/>
            <a:ext cx="234994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i="1" dirty="0" smtClean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СКЛАДАЮТЬ ДПА</a:t>
            </a:r>
            <a:endParaRPr lang="uk-UA" sz="2000" b="1" i="1" dirty="0">
              <a:solidFill>
                <a:srgbClr val="9BBB59">
                  <a:lumMod val="50000"/>
                </a:srgb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949686" cy="52569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39922" y="0"/>
            <a:ext cx="7873178" cy="957739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Відмінності реєстраційних форм </a:t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2000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для випускників минулих років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872" y="2666726"/>
            <a:ext cx="2349945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solidFill>
                  <a:srgbClr val="760000"/>
                </a:solidFill>
                <a:latin typeface="Cambria" panose="02040503050406030204" pitchFamily="18" charset="0"/>
              </a:rPr>
              <a:t>ПРИКЛАД форми </a:t>
            </a:r>
            <a:r>
              <a:rPr lang="uk-UA" sz="2000" b="1" dirty="0">
                <a:solidFill>
                  <a:srgbClr val="760000"/>
                </a:solidFill>
                <a:latin typeface="Cambria" panose="02040503050406030204" pitchFamily="18" charset="0"/>
              </a:rPr>
              <a:t/>
            </a:r>
            <a:br>
              <a:rPr lang="uk-UA" sz="2000" b="1" dirty="0">
                <a:solidFill>
                  <a:srgbClr val="760000"/>
                </a:solidFill>
                <a:latin typeface="Cambria" panose="02040503050406030204" pitchFamily="18" charset="0"/>
              </a:rPr>
            </a:br>
            <a:r>
              <a:rPr lang="uk-UA" b="1" i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для </a:t>
            </a:r>
            <a: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ВИПУСКНИКІВ МИНУЛИХ РОКІВ</a:t>
            </a:r>
            <a:b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(мають атестат)</a:t>
            </a:r>
            <a:endParaRPr lang="uk-UA" b="1" i="1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108296" y="4191234"/>
            <a:ext cx="428668" cy="74718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" name="Picture 3" descr="D:\2014-2015\Реєстрація 2015\Ролик про регистрацию\300-attestat-ukrainy-srednego-obrazovanija-1999-2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4" y="4910931"/>
            <a:ext cx="2310407" cy="1470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82" y="908719"/>
            <a:ext cx="6543107" cy="591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796136" y="2712892"/>
            <a:ext cx="307002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solidFill>
                  <a:srgbClr val="760000"/>
                </a:solidFill>
                <a:latin typeface="Cambria" panose="02040503050406030204" pitchFamily="18" charset="0"/>
              </a:rPr>
              <a:t>Відсутня форма для вибору закладу освіти!</a:t>
            </a:r>
            <a:endParaRPr lang="uk-UA" sz="2000" b="1" i="1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 rot="3655091">
            <a:off x="7738058" y="5716672"/>
            <a:ext cx="428668" cy="85551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9" grpId="0" animBg="1"/>
      <p:bldP spid="23" grpId="0" animBg="1"/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495" y="2637877"/>
            <a:ext cx="1876007" cy="236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solidFill>
                  <a:srgbClr val="760000"/>
                </a:solidFill>
                <a:latin typeface="Cambria" panose="02040503050406030204" pitchFamily="18" charset="0"/>
              </a:rPr>
              <a:t>ПРИКЛАД форми </a:t>
            </a:r>
            <a:r>
              <a:rPr lang="uk-UA" sz="2000" b="1" dirty="0">
                <a:solidFill>
                  <a:srgbClr val="760000"/>
                </a:solidFill>
                <a:latin typeface="Cambria" panose="02040503050406030204" pitchFamily="18" charset="0"/>
              </a:rPr>
              <a:t/>
            </a:r>
            <a:br>
              <a:rPr lang="uk-UA" sz="2000" b="1" dirty="0">
                <a:solidFill>
                  <a:srgbClr val="760000"/>
                </a:solidFill>
                <a:latin typeface="Cambria" panose="02040503050406030204" pitchFamily="18" charset="0"/>
              </a:rPr>
            </a:br>
            <a:r>
              <a:rPr lang="uk-UA" b="1" i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для </a:t>
            </a:r>
            <a: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ВИПУСКНИКІВ МИНУЛИХ РОКІВ</a:t>
            </a:r>
            <a:b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b="1" i="1" dirty="0" smtClean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(мають атестат)</a:t>
            </a:r>
            <a:endParaRPr lang="uk-UA" b="1" i="1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39922" y="0"/>
            <a:ext cx="7873178" cy="957739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Відмінності реєстраційних форм </a:t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2000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для випускників минулих років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03" y="1268760"/>
            <a:ext cx="7101597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364088" y="5007757"/>
            <a:ext cx="3528393" cy="1301563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1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Форма вибору предметів не містить полів для вибору предметів ДПА решта, як в попередніх прикладах</a:t>
            </a:r>
            <a:endParaRPr lang="uk-UA" sz="1800" i="1" dirty="0" smtClean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5495" y="1196752"/>
            <a:ext cx="9108504" cy="558924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Випускники </a:t>
            </a:r>
            <a:r>
              <a:rPr lang="uk-UA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минулих років </a:t>
            </a:r>
            <a:endParaRPr lang="uk-UA" i="1" dirty="0" smtClean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uk-UA" i="1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самостійно </a:t>
            </a:r>
          </a:p>
          <a:p>
            <a:pPr algn="ctr">
              <a:defRPr/>
            </a:pPr>
            <a:r>
              <a:rPr lang="uk-UA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формують повний пакет реєстраційних документів </a:t>
            </a:r>
            <a:br>
              <a:rPr lang="uk-UA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uk-UA" i="1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і відправляють</a:t>
            </a:r>
            <a:r>
              <a:rPr lang="uk-UA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до </a:t>
            </a:r>
            <a:r>
              <a:rPr lang="uk-UA" i="1" dirty="0" err="1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ДпРЦОЯО</a:t>
            </a:r>
            <a:r>
              <a:rPr lang="uk-UA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uk-UA" i="1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на адресу, вказану в Контрольно-інформаційному листі</a:t>
            </a:r>
            <a:r>
              <a:rPr lang="uk-UA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, що формується за результатами заповнення реєстраційних форм</a:t>
            </a:r>
          </a:p>
        </p:txBody>
      </p:sp>
    </p:spTree>
    <p:extLst>
      <p:ext uri="{BB962C8B-B14F-4D97-AF65-F5344CB8AC3E}">
        <p14:creationId xmlns:p14="http://schemas.microsoft.com/office/powerpoint/2010/main" val="81558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99592" y="116632"/>
            <a:ext cx="8244408" cy="144016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Перелік документів, що </a:t>
            </a: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передає </a:t>
            </a:r>
            <a:b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випускник ЗНЗ</a:t>
            </a: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uk-UA" sz="24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(учень, слухач ПТНЗ, студент ВНЗ І-ІІ </a:t>
            </a:r>
            <a:r>
              <a:rPr lang="uk-UA" sz="2400" dirty="0" err="1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р.а</a:t>
            </a:r>
            <a:r>
              <a:rPr lang="uk-UA" sz="24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.)</a:t>
            </a: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адміністрації закладу освіти для відправки в </a:t>
            </a:r>
            <a:r>
              <a:rPr lang="uk-UA" sz="24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ДпРЦОЯО</a:t>
            </a:r>
            <a:endParaRPr lang="uk-UA" sz="2400" dirty="0" smtClean="0">
              <a:ln/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endParaRPr lang="uk-UA" sz="24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7" y="1401713"/>
            <a:ext cx="3884687" cy="53968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139952" y="1613230"/>
            <a:ext cx="4785617" cy="772867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Повністю оформлену заяву-реєстраційну картку</a:t>
            </a:r>
            <a:endParaRPr lang="uk-UA" sz="24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177952" y="1405161"/>
            <a:ext cx="362136" cy="4161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511799" y="2148737"/>
            <a:ext cx="478160" cy="5494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403648" y="2492896"/>
            <a:ext cx="478160" cy="5494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499620" y="2492896"/>
            <a:ext cx="478160" cy="549464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86" y="3511364"/>
            <a:ext cx="4253450" cy="327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Крест 16"/>
          <p:cNvSpPr/>
          <p:nvPr/>
        </p:nvSpPr>
        <p:spPr>
          <a:xfrm>
            <a:off x="5899745" y="2426148"/>
            <a:ext cx="576064" cy="576064"/>
          </a:xfrm>
          <a:prstGeom prst="plus">
            <a:avLst>
              <a:gd name="adj" fmla="val 388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139952" y="2938383"/>
            <a:ext cx="4785617" cy="772867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Завірену підписом копію паспорта</a:t>
            </a:r>
            <a:endParaRPr lang="uk-UA" sz="24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172400" y="5705606"/>
            <a:ext cx="478160" cy="549464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4639555" y="6156462"/>
            <a:ext cx="4115256" cy="648072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51" y="94996"/>
            <a:ext cx="916557" cy="50735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27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7" grpId="0" animBg="1"/>
      <p:bldP spid="18" grpId="0" animBg="1"/>
      <p:bldP spid="2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79512" y="1124744"/>
            <a:ext cx="8713340" cy="5616624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spcAft>
                <a:spcPts val="1200"/>
              </a:spcAft>
              <a:defRPr/>
            </a:pP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1)   медичний </a:t>
            </a: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висновок </a:t>
            </a:r>
            <a:r>
              <a:rPr lang="uk-UA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про створення особливих (спеціальних) умов для </a:t>
            </a: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проходження зовнішнього </a:t>
            </a:r>
            <a:r>
              <a:rPr lang="uk-UA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незалежного оцінювання </a:t>
            </a: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(за формою №</a:t>
            </a: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086-3/о)</a:t>
            </a:r>
          </a:p>
          <a:p>
            <a:pPr>
              <a:spcAft>
                <a:spcPts val="1200"/>
              </a:spcAft>
            </a:pP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2)  </a:t>
            </a:r>
            <a:r>
              <a:rPr lang="ru-RU" sz="20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копію</a:t>
            </a:r>
            <a:r>
              <a:rPr lang="ru-RU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свідоцтва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про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зміну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імені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, та/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або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свідоцтва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про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шлюб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, та/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або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свідоцтва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про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розірвання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шлюбу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16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(для </a:t>
            </a:r>
            <a:r>
              <a:rPr lang="ru-RU" sz="16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осіб</a:t>
            </a:r>
            <a:r>
              <a:rPr lang="ru-RU" sz="16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, у документах </a:t>
            </a:r>
            <a:r>
              <a:rPr lang="ru-RU" sz="16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яких</a:t>
            </a:r>
            <a:r>
              <a:rPr lang="ru-RU" sz="16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є </a:t>
            </a:r>
            <a:r>
              <a:rPr lang="ru-RU" sz="16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розбіжності</a:t>
            </a:r>
            <a:r>
              <a:rPr lang="ru-RU" sz="16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в </a:t>
            </a:r>
            <a:r>
              <a:rPr lang="ru-RU" sz="16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персональних</a:t>
            </a:r>
            <a:r>
              <a:rPr lang="ru-RU" sz="16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даних</a:t>
            </a:r>
            <a:r>
              <a:rPr lang="ru-RU" sz="1600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);</a:t>
            </a:r>
          </a:p>
          <a:p>
            <a:pPr>
              <a:spcAft>
                <a:spcPts val="1200"/>
              </a:spcAft>
            </a:pPr>
            <a:r>
              <a:rPr lang="ru-RU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) </a:t>
            </a:r>
            <a:r>
              <a:rPr lang="ru-RU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копію</a:t>
            </a:r>
            <a:r>
              <a:rPr lang="ru-RU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нотаріально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засвідченого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перекладу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українською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мовою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документів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наданих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для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реєстрації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16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(для </a:t>
            </a:r>
            <a:r>
              <a:rPr lang="ru-RU" sz="16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осіб</a:t>
            </a:r>
            <a:r>
              <a:rPr lang="ru-RU" sz="16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ru-RU" sz="16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які</a:t>
            </a:r>
            <a:r>
              <a:rPr lang="ru-RU" sz="16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подають</a:t>
            </a:r>
            <a:r>
              <a:rPr lang="ru-RU" sz="16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документи</a:t>
            </a:r>
            <a:r>
              <a:rPr lang="ru-RU" sz="16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ru-RU" sz="1600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sz="1600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i="1" dirty="0" err="1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оформлені</a:t>
            </a:r>
            <a:r>
              <a:rPr lang="ru-RU" sz="1600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іноземною</a:t>
            </a:r>
            <a:r>
              <a:rPr lang="ru-RU" sz="16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мовою</a:t>
            </a:r>
            <a:r>
              <a:rPr lang="ru-RU" sz="16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);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4) </a:t>
            </a:r>
            <a:r>
              <a:rPr lang="ru-RU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заяву</a:t>
            </a:r>
            <a:r>
              <a:rPr lang="ru-RU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щодо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надання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можливості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пройти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зовнішнє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оцінювання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з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певного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(их) предмета(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ів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)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під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час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додаткової</a:t>
            </a:r>
            <a:r>
              <a:rPr lang="ru-RU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сесії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, у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якій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має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бути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вказана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причина,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що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унеможливлює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участь в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основній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сесії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, та документ,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що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підтверджує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цю</a:t>
            </a:r>
            <a:r>
              <a:rPr lang="ru-RU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причину. </a:t>
            </a:r>
            <a:endParaRPr lang="uk-UA" sz="2000" dirty="0" smtClean="0">
              <a:ln/>
              <a:solidFill>
                <a:srgbClr val="003399"/>
              </a:solidFill>
              <a:latin typeface="Cambria" panose="02040503050406030204" pitchFamily="18" charset="0"/>
            </a:endParaRPr>
          </a:p>
          <a:p>
            <a:pPr marL="361950">
              <a:defRPr/>
            </a:pPr>
            <a:endParaRPr lang="uk-UA" sz="1800" dirty="0" smtClean="0">
              <a:ln/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61950">
              <a:defRPr/>
            </a:pPr>
            <a:r>
              <a:rPr lang="uk-UA" sz="1400" dirty="0" smtClean="0">
                <a:ln/>
                <a:solidFill>
                  <a:schemeClr val="tx1"/>
                </a:solidFill>
                <a:latin typeface="Cambria" panose="02040503050406030204" pitchFamily="18" charset="0"/>
              </a:rPr>
              <a:t>(Детальніше: розділ </a:t>
            </a:r>
            <a:r>
              <a:rPr lang="en-US" sz="1400" dirty="0">
                <a:ln/>
                <a:solidFill>
                  <a:schemeClr val="tx1"/>
                </a:solidFill>
                <a:latin typeface="Cambria" panose="02040503050406030204" pitchFamily="18" charset="0"/>
              </a:rPr>
              <a:t>IV </a:t>
            </a:r>
            <a:r>
              <a:rPr lang="uk-UA" sz="1400" dirty="0" smtClean="0">
                <a:ln/>
                <a:solidFill>
                  <a:schemeClr val="tx1"/>
                </a:solidFill>
                <a:latin typeface="Cambria" panose="02040503050406030204" pitchFamily="18" charset="0"/>
              </a:rPr>
              <a:t>Порядку проведення </a:t>
            </a:r>
            <a:r>
              <a:rPr lang="uk-UA" sz="1400" dirty="0">
                <a:ln/>
                <a:solidFill>
                  <a:schemeClr val="tx1"/>
                </a:solidFill>
                <a:latin typeface="Cambria" panose="02040503050406030204" pitchFamily="18" charset="0"/>
              </a:rPr>
              <a:t>зовнішнього незалежного оцінювання результатів навчання</a:t>
            </a:r>
            <a:r>
              <a:rPr lang="uk-UA" sz="1400" dirty="0" smtClean="0">
                <a:ln/>
                <a:solidFill>
                  <a:schemeClr val="tx1"/>
                </a:solidFill>
                <a:latin typeface="Cambria" panose="02040503050406030204" pitchFamily="18" charset="0"/>
              </a:rPr>
              <a:t>, здобутих на основі </a:t>
            </a:r>
            <a:r>
              <a:rPr lang="uk-UA" sz="1400" dirty="0">
                <a:ln/>
                <a:solidFill>
                  <a:schemeClr val="tx1"/>
                </a:solidFill>
                <a:latin typeface="Cambria" panose="02040503050406030204" pitchFamily="18" charset="0"/>
              </a:rPr>
              <a:t>повної загальної середньої освіти, затвердженого наказом Міністерства освіти </a:t>
            </a:r>
            <a:r>
              <a:rPr lang="uk-UA" sz="1400" dirty="0" smtClean="0">
                <a:ln/>
                <a:solidFill>
                  <a:schemeClr val="tx1"/>
                </a:solidFill>
                <a:latin typeface="Cambria" panose="02040503050406030204" pitchFamily="18" charset="0"/>
              </a:rPr>
              <a:t>і науки </a:t>
            </a:r>
            <a:r>
              <a:rPr lang="uk-UA" sz="1400" dirty="0">
                <a:ln/>
                <a:solidFill>
                  <a:schemeClr val="tx1"/>
                </a:solidFill>
                <a:latin typeface="Cambria" panose="02040503050406030204" pitchFamily="18" charset="0"/>
              </a:rPr>
              <a:t>України від 10 січня 2017 року № 25</a:t>
            </a:r>
            <a:r>
              <a:rPr lang="uk-UA" sz="1400" dirty="0" smtClean="0">
                <a:ln/>
                <a:solidFill>
                  <a:schemeClr val="tx1"/>
                </a:solidFill>
                <a:latin typeface="Cambria" panose="02040503050406030204" pitchFamily="18" charset="0"/>
              </a:rPr>
              <a:t>.)</a:t>
            </a:r>
            <a:endParaRPr lang="uk-UA" sz="1400" dirty="0"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403648" y="100033"/>
            <a:ext cx="7561212" cy="94406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800" dirty="0" err="1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Окремі</a:t>
            </a:r>
            <a:r>
              <a:rPr lang="ru-RU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0099"/>
                </a:solidFill>
                <a:latin typeface="Cambria" panose="02040503050406030204" pitchFamily="18" charset="0"/>
              </a:rPr>
              <a:t>категорії</a:t>
            </a:r>
            <a:r>
              <a:rPr lang="ru-RU" sz="2800" dirty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0099"/>
                </a:solidFill>
                <a:latin typeface="Cambria" panose="02040503050406030204" pitchFamily="18" charset="0"/>
              </a:rPr>
              <a:t>осіб</a:t>
            </a:r>
            <a:r>
              <a:rPr lang="ru-RU" sz="2800" dirty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, </a:t>
            </a:r>
            <a:r>
              <a:rPr lang="ru-RU" sz="2800" dirty="0" err="1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мають</a:t>
            </a:r>
            <a:r>
              <a:rPr lang="ru-RU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/>
            </a:r>
            <a:br>
              <a:rPr lang="ru-RU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</a:br>
            <a:r>
              <a:rPr lang="ru-RU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0099"/>
                </a:solidFill>
                <a:latin typeface="Cambria" panose="02040503050406030204" pitchFamily="18" charset="0"/>
              </a:rPr>
              <a:t>також</a:t>
            </a:r>
            <a:r>
              <a:rPr lang="ru-RU" sz="2800" dirty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 подати:</a:t>
            </a:r>
            <a:r>
              <a:rPr lang="uk-UA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endParaRPr lang="uk-UA" sz="2800" dirty="0">
              <a:solidFill>
                <a:srgbClr val="000099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5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4598"/>
            <a:ext cx="1080121" cy="59789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52525" y="836712"/>
            <a:ext cx="3240360" cy="2376264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Приклад </a:t>
            </a:r>
            <a:r>
              <a:rPr lang="ru-RU" sz="2800" dirty="0" err="1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форми</a:t>
            </a:r>
            <a:r>
              <a:rPr lang="ru-RU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медичного</a:t>
            </a:r>
            <a:r>
              <a:rPr lang="ru-RU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ru-RU" sz="2800" dirty="0" err="1">
                <a:ln/>
                <a:solidFill>
                  <a:srgbClr val="000099"/>
                </a:solidFill>
                <a:latin typeface="Cambria" panose="02040503050406030204" pitchFamily="18" charset="0"/>
              </a:rPr>
              <a:t>в</a:t>
            </a:r>
            <a:r>
              <a:rPr lang="ru-RU" sz="2800" dirty="0" err="1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исновку</a:t>
            </a:r>
            <a:r>
              <a:rPr lang="ru-RU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 за </a:t>
            </a:r>
            <a:r>
              <a:rPr lang="ru-RU" sz="2800" dirty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формою </a:t>
            </a:r>
            <a:r>
              <a:rPr lang="ru-RU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/>
            </a:r>
            <a:br>
              <a:rPr lang="ru-RU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</a:br>
            <a:r>
              <a:rPr lang="ru-RU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№086-3/о  </a:t>
            </a:r>
            <a:r>
              <a:rPr lang="uk-UA" sz="2800" dirty="0" smtClean="0">
                <a:ln/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endParaRPr lang="uk-UA" sz="2800" dirty="0">
              <a:solidFill>
                <a:srgbClr val="000099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t="5139" r="2776" b="11528"/>
          <a:stretch/>
        </p:blipFill>
        <p:spPr>
          <a:xfrm>
            <a:off x="3895775" y="0"/>
            <a:ext cx="5184576" cy="6940074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23528" y="3356992"/>
            <a:ext cx="3384376" cy="295232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endParaRPr lang="ru-RU" sz="1600" dirty="0" smtClean="0">
              <a:ln/>
              <a:solidFill>
                <a:srgbClr val="000099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ru-RU" sz="16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Наказ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Міністерства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освіти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і науки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України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та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Міністерства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охорони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здоров’я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України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від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29.08.2016 № 1027/900  «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Деякі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питання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участі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в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зовнішньому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незалежному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оцінюванні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та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вступних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іспитах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осіб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які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мають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певні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захворювання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та/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або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патологічні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стани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ru-RU" sz="16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інвалідність</a:t>
            </a:r>
            <a:r>
              <a:rPr lang="ru-RU" sz="16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»</a:t>
            </a:r>
          </a:p>
          <a:p>
            <a:pPr algn="ctr">
              <a:defRPr/>
            </a:pPr>
            <a:endParaRPr lang="uk-UA" sz="16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2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50901" y="0"/>
            <a:ext cx="7145871" cy="10801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uk-UA" altLang="uk-UA" sz="4600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Календар ЗНО-2018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altLang="uk-UA" sz="2400" dirty="0" smtClean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(основна сесія)</a:t>
            </a:r>
          </a:p>
          <a:p>
            <a:pPr algn="ctr" fontAlgn="auto">
              <a:spcAft>
                <a:spcPts val="0"/>
              </a:spcAft>
              <a:defRPr/>
            </a:pPr>
            <a:endParaRPr lang="ru-RU" altLang="uk-UA" sz="4800" dirty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021209"/>
              </p:ext>
            </p:extLst>
          </p:nvPr>
        </p:nvGraphicFramePr>
        <p:xfrm>
          <a:off x="708489" y="1124744"/>
          <a:ext cx="8173416" cy="55549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2423"/>
                <a:gridCol w="6150993"/>
              </a:tblGrid>
              <a:tr h="572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r>
                        <a:rPr lang="ru-RU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.05.2018</a:t>
                      </a:r>
                      <a:endParaRPr lang="ru-RU" sz="2300" b="1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Математика </a:t>
                      </a:r>
                      <a:endParaRPr lang="ru-RU" sz="23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2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r>
                        <a:rPr lang="ru-RU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.05.2018</a:t>
                      </a:r>
                      <a:endParaRPr lang="ru-RU" sz="2300" b="1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Українська мова і література </a:t>
                      </a:r>
                      <a:endParaRPr lang="ru-RU" sz="2300" b="1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2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  <a:r>
                        <a:rPr lang="ru-RU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.05.2018</a:t>
                      </a:r>
                      <a:endParaRPr lang="ru-RU" sz="2300" b="1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Іспанська, німецька, французька мови   </a:t>
                      </a:r>
                      <a:endParaRPr lang="ru-RU" sz="23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2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uk-UA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.06.2018 </a:t>
                      </a:r>
                      <a:endParaRPr lang="ru-RU" sz="2300" b="1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Англійська мова</a:t>
                      </a:r>
                      <a:endParaRPr lang="ru-RU" sz="23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2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uk-UA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.06.2018 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Біологія</a:t>
                      </a:r>
                      <a:endParaRPr lang="ru-RU" sz="23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2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uk-UA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.06.2018 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Історія України </a:t>
                      </a:r>
                      <a:endParaRPr lang="ru-RU" sz="23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2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uk-UA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.06.2018 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Географія</a:t>
                      </a:r>
                      <a:endParaRPr lang="ru-RU" sz="23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2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uk-UA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.06.2018 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Фізика </a:t>
                      </a:r>
                      <a:endParaRPr lang="ru-RU" sz="23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2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13.06.2018 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Хімія</a:t>
                      </a:r>
                      <a:endParaRPr lang="ru-RU" sz="23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64999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60670" y="616530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Наказ МОНУ 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від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19.09.2017 № 1287, «Про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затвердження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Календарного плану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підготовки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та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проведення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200" b="1" i="1" dirty="0" smtClean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ru-RU" sz="1200" b="1" i="1" dirty="0" smtClean="0">
                <a:ln/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ru-RU" sz="1200" b="1" i="1" dirty="0" smtClean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в 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2018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році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зовнішнього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незалежного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оцінювання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результатів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навчання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здобутих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основі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повної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загальної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середньої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200" b="1" i="1" dirty="0" err="1">
                <a:ln/>
                <a:solidFill>
                  <a:prstClr val="black"/>
                </a:solidFill>
                <a:latin typeface="Cambria" panose="02040503050406030204" pitchFamily="18" charset="0"/>
              </a:rPr>
              <a:t>освіти</a:t>
            </a:r>
            <a:r>
              <a:rPr lang="ru-RU" sz="1200" b="1" i="1" dirty="0">
                <a:ln/>
                <a:solidFill>
                  <a:prstClr val="black"/>
                </a:solidFill>
                <a:latin typeface="Cambria" panose="02040503050406030204" pitchFamily="18" charset="0"/>
              </a:rPr>
              <a:t>»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8366" b="9907"/>
          <a:stretch/>
        </p:blipFill>
        <p:spPr>
          <a:xfrm>
            <a:off x="6804248" y="4581128"/>
            <a:ext cx="1965325" cy="1487488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5" y="55741"/>
            <a:ext cx="1154649" cy="6391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29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1" y="81464"/>
            <a:ext cx="1029833" cy="57005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5031" y="620688"/>
            <a:ext cx="7920881" cy="452431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2</a:t>
            </a:r>
            <a:r>
              <a:rPr lang="uk-UA" sz="4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uk-UA" sz="4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Алгоритм </a:t>
            </a:r>
            <a:r>
              <a:rPr lang="uk-UA" sz="4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uk-UA" sz="4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48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формування </a:t>
            </a:r>
            <a:r>
              <a:rPr lang="uk-UA" sz="48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uk-UA" sz="48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48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пакету реєстраційних документів від </a:t>
            </a:r>
            <a:br>
              <a:rPr lang="uk-UA" sz="48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48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закладу освіти</a:t>
            </a:r>
            <a:endParaRPr lang="uk-UA" sz="4800" b="1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indent="355600" algn="ctr">
              <a:spcAft>
                <a:spcPts val="600"/>
              </a:spcAft>
              <a:defRPr/>
            </a:pPr>
            <a:endParaRPr lang="uk-UA" sz="4800" b="1" dirty="0">
              <a:ln/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173925"/>
            <a:ext cx="1624420" cy="158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1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475656" y="85219"/>
            <a:ext cx="6984776" cy="967517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Відповідальний за ЗНО від закладу освіти має:</a:t>
            </a:r>
            <a:endParaRPr lang="uk-UA" sz="28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19655" y="1094681"/>
            <a:ext cx="8153242" cy="554461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Поінформувати осіб, які отримують повну  загальну середню освіту у 2018 році </a:t>
            </a: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та </a:t>
            </a: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мають складати ДПА у формі ЗНО </a:t>
            </a: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про Алгоритм створенні індивідуального пакету реєстраційних документів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Надати </a:t>
            </a: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консультативну та</a:t>
            </a: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, за необхідності,  </a:t>
            </a: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технічну допомогу </a:t>
            </a: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 створенні  заяви-реєстраційної картки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Зібрати </a:t>
            </a: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індивідуальні пакети  </a:t>
            </a:r>
            <a:r>
              <a:rPr lang="uk-UA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реєстраційних</a:t>
            </a: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документів </a:t>
            </a: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осіб</a:t>
            </a: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uk-UA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які отримують повну </a:t>
            </a:r>
            <a:r>
              <a:rPr lang="uk-UA" sz="20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повну</a:t>
            </a:r>
            <a:r>
              <a:rPr lang="uk-UA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 загальну середню освіту </a:t>
            </a:r>
            <a:br>
              <a:rPr lang="uk-UA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 2018 році та мають складати ДПА у формі ЗНО,</a:t>
            </a: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перевірити правильність заповнення та комплектність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Скласти СПИСОК осіб,</a:t>
            </a:r>
            <a:r>
              <a:rPr lang="ru-RU" sz="20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uk-UA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які проходитимуть </a:t>
            </a: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ДПА </a:t>
            </a:r>
            <a:r>
              <a:rPr lang="uk-UA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за освітній рівень повної загальної середньої освіти у формі </a:t>
            </a: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ЗНО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Вкласти</a:t>
            </a: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зібрані в учасників</a:t>
            </a:r>
            <a:r>
              <a:rPr lang="uk-UA" sz="20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ЗНО </a:t>
            </a: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документи </a:t>
            </a: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та </a:t>
            </a:r>
            <a:r>
              <a:rPr lang="uk-UA" sz="2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СПИСОК </a:t>
            </a: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в пакет для відправки до </a:t>
            </a:r>
            <a:r>
              <a:rPr lang="uk-UA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ДпРЦОЯО</a:t>
            </a:r>
            <a:endParaRPr lang="uk-UA" sz="2000" dirty="0">
              <a:ln/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Відправити Пакет </a:t>
            </a:r>
            <a:r>
              <a:rPr lang="uk-UA" sz="20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реєстраційних документів від закладу освіти </a:t>
            </a:r>
            <a:r>
              <a:rPr lang="uk-UA" sz="2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до </a:t>
            </a:r>
            <a:r>
              <a:rPr lang="uk-UA" sz="20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ДпРЦОЯО</a:t>
            </a:r>
            <a:endParaRPr lang="uk-UA" sz="2000" dirty="0">
              <a:ln/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498873" y="31263"/>
            <a:ext cx="7239297" cy="1021473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Список від закладу освіти може бути складений 2 способами:</a:t>
            </a:r>
            <a:endParaRPr lang="uk-UA" sz="28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570758" y="3708413"/>
            <a:ext cx="4349623" cy="701377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1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Заповнити 6 колонок таблиці:</a:t>
            </a:r>
          </a:p>
          <a:p>
            <a:pPr>
              <a:defRPr/>
            </a:pPr>
            <a:r>
              <a:rPr lang="uk-UA" sz="21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1. № з/п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uk-UA" sz="21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8" y="969368"/>
            <a:ext cx="4131535" cy="573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17687" y="1019622"/>
            <a:ext cx="2932112" cy="1165844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1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Приклад</a:t>
            </a:r>
          </a:p>
          <a:p>
            <a:pPr>
              <a:defRPr/>
            </a:pPr>
            <a:r>
              <a:rPr lang="uk-UA" sz="1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СПИСКУ з нормативного документа</a:t>
            </a:r>
            <a:endParaRPr lang="uk-UA" sz="1800" dirty="0">
              <a:ln/>
              <a:solidFill>
                <a:srgbClr val="003399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644008" y="4421151"/>
            <a:ext cx="3195587" cy="43204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1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2. Прізвище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99606" y="4853199"/>
            <a:ext cx="3195587" cy="448009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1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3. </a:t>
            </a:r>
            <a:r>
              <a:rPr lang="uk-UA" sz="21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Ім</a:t>
            </a:r>
            <a:r>
              <a:rPr lang="en-US" sz="21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’</a:t>
            </a:r>
            <a:r>
              <a:rPr lang="uk-UA" sz="21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я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uk-UA" sz="21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99606" y="5301208"/>
            <a:ext cx="3195587" cy="43204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1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4. По батькові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uk-UA" sz="21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57042" y="5767127"/>
            <a:ext cx="4471241" cy="396044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1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5. Номер реєстраційної картки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uk-UA" sz="21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57042" y="6163171"/>
            <a:ext cx="3752381" cy="557361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1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6. Назви предметів ДПА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uk-UA" sz="21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427984" y="2132856"/>
            <a:ext cx="4682852" cy="100811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1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Заповнити форму: </a:t>
            </a:r>
          </a:p>
          <a:p>
            <a:pPr>
              <a:defRPr/>
            </a:pPr>
            <a:r>
              <a:rPr lang="uk-UA" sz="21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</a:t>
            </a:r>
            <a:r>
              <a:rPr lang="uk-UA" sz="21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казати </a:t>
            </a:r>
            <a:r>
              <a:rPr lang="uk-UA" sz="1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НАЙМЕНУВАННЯ </a:t>
            </a:r>
          </a:p>
          <a:p>
            <a:pPr>
              <a:defRPr/>
            </a:pPr>
            <a:r>
              <a:rPr lang="uk-UA" sz="1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ЗАКЛАДУ ОСВІТИ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uk-UA" sz="21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57042" y="3193268"/>
            <a:ext cx="4037406" cy="517055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1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Вказати тип закладу освіти </a:t>
            </a:r>
            <a:endParaRPr lang="uk-UA" sz="21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063649" y="1052736"/>
            <a:ext cx="4536504" cy="893121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1. Взяти форму списку на сайті </a:t>
            </a:r>
            <a:r>
              <a:rPr lang="uk-UA" sz="24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ДпРЦОЯО</a:t>
            </a: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у форматі</a:t>
            </a:r>
            <a:endParaRPr lang="uk-UA" sz="24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35" y="1140378"/>
            <a:ext cx="614148" cy="71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491880" y="2643804"/>
            <a:ext cx="478160" cy="5494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979712" y="3715702"/>
            <a:ext cx="478160" cy="5494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24372" y="5077203"/>
            <a:ext cx="478160" cy="54946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259793" y="5154927"/>
            <a:ext cx="478160" cy="51362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02532" y="5119084"/>
            <a:ext cx="478160" cy="54946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787335" y="5105413"/>
            <a:ext cx="478160" cy="54946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457872" y="5119084"/>
            <a:ext cx="478160" cy="54946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347864" y="5229200"/>
            <a:ext cx="478160" cy="54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1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8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498873" y="31263"/>
            <a:ext cx="7239297" cy="1021473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Список від закладу освіти може бути складений 2 способами:</a:t>
            </a:r>
            <a:endParaRPr lang="uk-UA" sz="28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773279" y="1613053"/>
            <a:ext cx="8150563" cy="807835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1.  </a:t>
            </a: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Зайти на сервіс УЦОЯО </a:t>
            </a: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«Керівникам закладів освіти» за логіном і паролем</a:t>
            </a:r>
            <a:endParaRPr lang="uk-UA" sz="24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821120" y="2503984"/>
            <a:ext cx="8150563" cy="1136494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4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2</a:t>
            </a: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.  </a:t>
            </a: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Знайти вкладку </a:t>
            </a: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де відображаються дані щодо </a:t>
            </a: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реєстрації</a:t>
            </a: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учнів/студентів</a:t>
            </a:r>
            <a:endParaRPr lang="uk-UA" sz="24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3138301" y="1044806"/>
            <a:ext cx="3960440" cy="568247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Другий спосіб*</a:t>
            </a:r>
            <a:endParaRPr lang="uk-UA" sz="240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773279" y="3595935"/>
            <a:ext cx="8150563" cy="1136494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3.  </a:t>
            </a: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Знайти функцію завантаження списку </a:t>
            </a: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всіх створених карток, завантажити список у форматі</a:t>
            </a:r>
            <a:endParaRPr lang="uk-UA" sz="24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010" y="3762962"/>
            <a:ext cx="6953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773278" y="4883362"/>
            <a:ext cx="8150563" cy="87973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4. </a:t>
            </a: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Відредагувати список </a:t>
            </a:r>
            <a:r>
              <a:rPr lang="uk-UA" sz="2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по факту отриманих документів.  </a:t>
            </a:r>
            <a:endParaRPr lang="uk-UA" sz="24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395536" y="5877272"/>
            <a:ext cx="8798265" cy="76555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uk-UA" sz="2000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*Примітка. Вказані в слайді вкладки будуть доступні з початком реєстрації. </a:t>
            </a:r>
            <a:endParaRPr lang="uk-UA" sz="2000" i="1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2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22975" y="1052736"/>
            <a:ext cx="7406529" cy="496855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4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Увага!</a:t>
            </a:r>
            <a:r>
              <a:rPr lang="uk-UA" sz="4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uk-UA" sz="4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Список від закладу освіти має бути підписаний керівником закладу освіти </a:t>
            </a:r>
            <a:br>
              <a:rPr lang="uk-UA" sz="4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44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та завірений печаткою</a:t>
            </a:r>
            <a:endParaRPr lang="uk-UA" sz="4400" dirty="0">
              <a:solidFill>
                <a:srgbClr val="C0504D">
                  <a:lumMod val="75000"/>
                </a:srgbClr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0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403648" y="476672"/>
            <a:ext cx="7200800" cy="403244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lvl="0" algn="ctr">
              <a:spcBef>
                <a:spcPts val="0"/>
              </a:spcBef>
              <a:defRPr/>
            </a:pPr>
            <a:endParaRPr lang="uk-UA" sz="4000" dirty="0" smtClean="0">
              <a:ln/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lvl="0" algn="ctr">
              <a:spcBef>
                <a:spcPts val="0"/>
              </a:spcBef>
              <a:defRPr/>
            </a:pPr>
            <a:r>
              <a:rPr lang="en-US" sz="4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IV</a:t>
            </a:r>
            <a:r>
              <a:rPr lang="uk-UA" sz="4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. </a:t>
            </a:r>
            <a:r>
              <a:rPr lang="uk-UA" sz="40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Надсилання </a:t>
            </a:r>
            <a:r>
              <a:rPr lang="uk-UA" sz="40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реєстраційних документів до регіонального центру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26463"/>
            <a:ext cx="1999781" cy="141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235" y="5411938"/>
            <a:ext cx="2351962" cy="12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14" y="5057731"/>
            <a:ext cx="1590310" cy="159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1867086" cy="20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69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87607" y="836712"/>
            <a:ext cx="8376881" cy="193068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lvl="0" algn="ctr">
              <a:spcBef>
                <a:spcPts val="0"/>
              </a:spcBef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Документи </a:t>
            </a:r>
            <a:r>
              <a:rPr lang="uk-UA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учасників ЗНО, 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/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які </a:t>
            </a:r>
            <a:r>
              <a:rPr lang="uk-UA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 2018 році отримують оцінки 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ДПА - </a:t>
            </a: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надсилають відповідальні за ЗНО від закладу освіти  (ЗНЗ, ПТНЗ, ВНЗ І-ІІ </a:t>
            </a:r>
            <a:r>
              <a:rPr lang="uk-UA" sz="28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р.а</a:t>
            </a: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.)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67238" y="2924944"/>
            <a:ext cx="7953539" cy="1051495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lvl="0" algn="ctr">
              <a:spcBef>
                <a:spcPts val="0"/>
              </a:spcBef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САМОСТІЙНО</a:t>
            </a:r>
          </a:p>
          <a:p>
            <a:pPr lvl="0" algn="ctr">
              <a:spcBef>
                <a:spcPts val="0"/>
              </a:spcBef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надсилають реєстраційні документи: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4319" y="4374396"/>
            <a:ext cx="8286153" cy="236697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Випускники </a:t>
            </a:r>
            <a:r>
              <a:rPr lang="uk-UA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минулих років </a:t>
            </a:r>
            <a:endParaRPr lang="uk-UA" sz="2800" dirty="0" smtClean="0">
              <a:ln/>
              <a:solidFill>
                <a:srgbClr val="003399"/>
              </a:solidFill>
              <a:latin typeface="Cambria" panose="02040503050406030204" pitchFamily="18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Учні ЗНЗ, звільнені від складання ДПА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Учні(слухачі ПТНЗ), студенти ВНЗ І-ІІ </a:t>
            </a:r>
            <a:r>
              <a:rPr lang="uk-UA" sz="28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р.а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., які у 2018 році не складають ДПА </a:t>
            </a:r>
            <a:b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 формі ЗНО </a:t>
            </a:r>
            <a:endParaRPr lang="ru-RU" sz="2800" dirty="0"/>
          </a:p>
          <a:p>
            <a:pPr lvl="0">
              <a:spcBef>
                <a:spcPts val="0"/>
              </a:spcBef>
              <a:defRPr/>
            </a:pPr>
            <a:endParaRPr lang="uk-UA" sz="2800" dirty="0" smtClean="0">
              <a:ln/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7544" y="706230"/>
            <a:ext cx="8352928" cy="615177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lvl="0" algn="ctr">
              <a:spcBef>
                <a:spcPts val="0"/>
              </a:spcBef>
              <a:defRPr/>
            </a:pP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Випускники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закладів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загальної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середньої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освіти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з числа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осіб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з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неконтрольованих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територій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які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навчаються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екстерном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,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endParaRPr lang="ru-RU" sz="3200" dirty="0" smtClean="0">
              <a:ln/>
              <a:solidFill>
                <a:srgbClr val="003399"/>
              </a:solidFill>
              <a:latin typeface="Cambria" panose="02040503050406030204" pitchFamily="18" charset="0"/>
            </a:endParaRPr>
          </a:p>
          <a:p>
            <a:pPr lvl="0" algn="ctr">
              <a:spcBef>
                <a:spcPts val="0"/>
              </a:spcBef>
              <a:defRPr/>
            </a:pPr>
            <a:r>
              <a:rPr lang="ru-RU" sz="3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можуть</a:t>
            </a:r>
            <a:r>
              <a:rPr lang="ru-RU" sz="3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надати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скан-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копії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реєстраційних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документів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та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фотокартки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на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електронну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адресу закладу, у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якому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навчаються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(у такому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випадку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наклеювати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фотокартки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на </a:t>
            </a:r>
            <a:r>
              <a:rPr lang="ru-RU" sz="3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/>
            </a:r>
            <a:br>
              <a:rPr lang="ru-RU" sz="3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ru-RU" sz="3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реєстраційну</a:t>
            </a:r>
            <a:r>
              <a:rPr lang="ru-RU" sz="3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картку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не </a:t>
            </a:r>
            <a:r>
              <a:rPr lang="ru-RU" sz="3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потрібно</a:t>
            </a:r>
            <a:r>
              <a:rPr lang="ru-RU" sz="3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)</a:t>
            </a:r>
            <a:endParaRPr lang="uk-UA" sz="3200" dirty="0" smtClean="0">
              <a:ln/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56"/>
          <a:stretch/>
        </p:blipFill>
        <p:spPr>
          <a:xfrm>
            <a:off x="8353442" y="836712"/>
            <a:ext cx="755853" cy="9785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r="4659"/>
          <a:stretch/>
        </p:blipFill>
        <p:spPr>
          <a:xfrm>
            <a:off x="251520" y="908720"/>
            <a:ext cx="808658" cy="101634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589240"/>
            <a:ext cx="1110489" cy="11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3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78496" y="1042789"/>
            <a:ext cx="8385992" cy="532859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endParaRPr lang="uk-UA" sz="2800" dirty="0" smtClean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uk-UA" sz="28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Пакети реєстраційних документів мають бути надіслані до </a:t>
            </a:r>
            <a:r>
              <a:rPr lang="uk-UA" sz="2800" dirty="0" err="1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ДпРЦОЯО</a:t>
            </a:r>
            <a:r>
              <a:rPr lang="uk-UA" sz="28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br>
              <a:rPr lang="uk-UA" sz="28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ПОШТОВИМ ЗВ’ЯЗКОМ </a:t>
            </a:r>
          </a:p>
          <a:p>
            <a:pPr algn="ctr">
              <a:defRPr/>
            </a:pPr>
            <a:r>
              <a:rPr lang="uk-UA" sz="28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на адресу:</a:t>
            </a:r>
          </a:p>
          <a:p>
            <a:pPr algn="ctr">
              <a:defRPr/>
            </a:pP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Дніпропетровський регіональний центр оцінювання якості освіти, а/с 374, </a:t>
            </a:r>
            <a:b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м. Дніпро, 49000</a:t>
            </a:r>
          </a:p>
          <a:p>
            <a:pPr algn="ctr">
              <a:defRPr/>
            </a:pPr>
            <a:r>
              <a:rPr lang="uk-UA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а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бо </a:t>
            </a:r>
          </a:p>
          <a:p>
            <a:pPr algn="r">
              <a:defRPr/>
            </a:pPr>
            <a:r>
              <a:rPr lang="uk-UA" sz="3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передано нарочним за </a:t>
            </a:r>
            <a:r>
              <a:rPr lang="uk-UA" sz="3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адресою</a:t>
            </a:r>
            <a:r>
              <a:rPr lang="uk-UA" sz="3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:</a:t>
            </a:r>
          </a:p>
          <a:p>
            <a:pPr algn="r">
              <a:defRPr/>
            </a:pPr>
            <a:r>
              <a:rPr lang="uk-UA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м</a:t>
            </a:r>
            <a:r>
              <a:rPr lang="uk-UA" sz="3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. Дніпро, вул. </a:t>
            </a:r>
            <a:r>
              <a:rPr lang="uk-UA" sz="3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Новоселівська</a:t>
            </a:r>
            <a:r>
              <a:rPr lang="uk-UA" sz="3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, 27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619672" y="188640"/>
            <a:ext cx="7128792" cy="64807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Спосіб доставки та адреса </a:t>
            </a:r>
            <a:r>
              <a:rPr lang="uk-UA" sz="2800" dirty="0" err="1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ДпРЦОЯО</a:t>
            </a:r>
            <a:r>
              <a:rPr lang="uk-UA" sz="28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:</a:t>
            </a:r>
            <a:endParaRPr lang="uk-UA" sz="2800" dirty="0" smtClean="0">
              <a:ln/>
              <a:solidFill>
                <a:srgbClr val="003399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6516216" y="1916832"/>
            <a:ext cx="1823492" cy="137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2" y="4725144"/>
            <a:ext cx="1615083" cy="144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6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78496" y="1124744"/>
            <a:ext cx="8385992" cy="532859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8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Випускники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минулих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років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з числа </a:t>
            </a:r>
            <a:r>
              <a:rPr lang="ru-RU" sz="28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осіб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з </a:t>
            </a:r>
            <a:r>
              <a:rPr lang="ru-RU" sz="28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неконтрольованих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територій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,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які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можуть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надати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документи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лише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за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допомогою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електронної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пошти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,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повинні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в установлений строк </a:t>
            </a:r>
            <a:r>
              <a:rPr lang="ru-RU" sz="28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надіслати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скан-</a:t>
            </a:r>
            <a:r>
              <a:rPr lang="ru-RU" sz="28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копії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фотокартки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400" i="1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24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у такому </a:t>
            </a:r>
            <a:r>
              <a:rPr lang="ru-RU" sz="24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випадку</a:t>
            </a:r>
            <a:r>
              <a:rPr lang="ru-RU" sz="24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наклеювати</a:t>
            </a:r>
            <a:r>
              <a:rPr lang="ru-RU" sz="24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фотокартки</a:t>
            </a:r>
            <a:r>
              <a:rPr lang="ru-RU" sz="24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на </a:t>
            </a:r>
            <a:r>
              <a:rPr lang="ru-RU" sz="24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реєстраційну</a:t>
            </a:r>
            <a:r>
              <a:rPr lang="ru-RU" sz="24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картку</a:t>
            </a:r>
            <a:r>
              <a:rPr lang="ru-RU" sz="24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не </a:t>
            </a:r>
            <a:r>
              <a:rPr lang="ru-RU" sz="2400" i="1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потрібно</a:t>
            </a:r>
            <a:r>
              <a:rPr lang="ru-RU" sz="2400" i="1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) 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та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реєстраційних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документів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на </a:t>
            </a:r>
            <a:r>
              <a:rPr lang="ru-RU" sz="28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електронну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адресу </a:t>
            </a:r>
            <a:r>
              <a:rPr lang="ru-RU" sz="28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регіонального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центру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, на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території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обслуговування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якого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бажають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проходити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зовнішнє</a:t>
            </a:r>
            <a:r>
              <a:rPr lang="ru-RU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 smtClean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оцінювання</a:t>
            </a:r>
            <a:endParaRPr lang="ru-RU" sz="2800" dirty="0" smtClean="0">
              <a:ln/>
              <a:solidFill>
                <a:srgbClr val="003366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en-US" sz="2800" dirty="0">
                <a:ln/>
                <a:solidFill>
                  <a:srgbClr val="003366"/>
                </a:solidFill>
                <a:latin typeface="Cambria" panose="02040503050406030204" pitchFamily="18" charset="0"/>
              </a:rPr>
              <a:t>e-mail: </a:t>
            </a:r>
            <a:r>
              <a:rPr lang="en-US" sz="2800" dirty="0">
                <a:ln/>
                <a:solidFill>
                  <a:srgbClr val="003366"/>
                </a:solidFill>
                <a:latin typeface="Cambria" panose="02040503050406030204" pitchFamily="18" charset="0"/>
                <a:hlinkClick r:id="rId4"/>
              </a:rPr>
              <a:t>rc.dnepr@testportal.gov.ua</a:t>
            </a:r>
            <a:endParaRPr lang="ru-RU" sz="2800" dirty="0">
              <a:ln/>
              <a:solidFill>
                <a:srgbClr val="003366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endParaRPr lang="ru-RU" sz="2800" dirty="0" err="1" smtClean="0">
              <a:ln/>
              <a:solidFill>
                <a:srgbClr val="003366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419672" y="44624"/>
            <a:ext cx="7344816" cy="108012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32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Спосіб доставки та адреса </a:t>
            </a:r>
            <a:r>
              <a:rPr lang="uk-UA" sz="3200" dirty="0" err="1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ДпРЦОЯО</a:t>
            </a:r>
            <a:r>
              <a:rPr lang="uk-UA" sz="32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:</a:t>
            </a:r>
            <a:endParaRPr lang="uk-UA" sz="3200" dirty="0" smtClean="0">
              <a:ln/>
              <a:solidFill>
                <a:srgbClr val="00339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-24377"/>
            <a:ext cx="1136317" cy="12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1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43608" y="692696"/>
            <a:ext cx="7560840" cy="597086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indent="2698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Тести укладаються державною мовою </a:t>
            </a:r>
            <a:r>
              <a:rPr lang="uk-UA" sz="4000" b="1" dirty="0" smtClean="0">
                <a:solidFill>
                  <a:srgbClr val="760000"/>
                </a:solidFill>
                <a:latin typeface="Cambria" panose="02040503050406030204" pitchFamily="18" charset="0"/>
              </a:rPr>
              <a:t/>
            </a:r>
            <a:br>
              <a:rPr lang="uk-UA" sz="4000" b="1" dirty="0" smtClean="0">
                <a:solidFill>
                  <a:srgbClr val="760000"/>
                </a:solidFill>
                <a:latin typeface="Cambria" panose="02040503050406030204" pitchFamily="18" charset="0"/>
              </a:rPr>
            </a:br>
            <a:r>
              <a:rPr lang="uk-UA" sz="3200" b="1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uk-UA" sz="32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крім тестів з </a:t>
            </a:r>
            <a:r>
              <a:rPr lang="uk-UA" sz="3200" b="1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іноземних </a:t>
            </a:r>
            <a:r>
              <a:rPr lang="uk-UA" sz="32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мов)</a:t>
            </a:r>
            <a:endParaRPr lang="uk-UA" sz="32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indent="269875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200" b="1" i="1" dirty="0" smtClean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indent="2698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За бажанням особи, </a:t>
            </a:r>
            <a:r>
              <a:rPr lang="uk-UA" sz="2800" b="1" dirty="0" smtClean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під час реєстрації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можна вибрати тести у перекладі мовою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національної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меншини, </a:t>
            </a:r>
            <a:b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800" b="1" dirty="0" smtClean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якщо </a:t>
            </a:r>
            <a:r>
              <a:rPr lang="uk-UA" sz="2800" b="1" dirty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цією мовою здійснюється навчання в системі загальної середньої освіти України </a:t>
            </a:r>
            <a:r>
              <a:rPr lang="uk-UA" sz="2800" b="1" dirty="0" smtClean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800" b="1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uk-UA" sz="28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крім завдань з української мови і літератури, </a:t>
            </a:r>
            <a:r>
              <a:rPr lang="uk-UA" sz="2800" b="1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та </a:t>
            </a:r>
            <a:r>
              <a:rPr lang="uk-UA" sz="28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іноземних мов).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b="1" i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cs typeface="FrankRuehl" panose="020E0503060101010101" pitchFamily="34" charset="-79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154649" cy="6391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59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87607" y="836712"/>
            <a:ext cx="8385992" cy="532859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endParaRPr lang="uk-UA" sz="2800" dirty="0" smtClean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uk-UA" sz="28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uk-UA" sz="28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sz="32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Факт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надходження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реєстраційної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картки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до пункту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обробки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ДпРЦОЯО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є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підставою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для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опрацювання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персональних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даних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32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32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у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процесі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підготовки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та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проведення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ЗНО,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їх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використання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під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час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прийому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на </a:t>
            </a:r>
            <a:r>
              <a:rPr lang="ru-RU" sz="3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навчання</a:t>
            </a:r>
            <a:r>
              <a:rPr lang="ru-RU" sz="3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до ВНЗ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відповідно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до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вимог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Закону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України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«Про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захист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персональних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даних</a:t>
            </a:r>
            <a:r>
              <a:rPr lang="ru-RU" sz="3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».</a:t>
            </a:r>
          </a:p>
          <a:p>
            <a:pPr algn="ctr">
              <a:defRPr/>
            </a:pPr>
            <a:endParaRPr lang="uk-UA" sz="3200" dirty="0" smtClean="0">
              <a:ln/>
              <a:solidFill>
                <a:srgbClr val="003399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3491880" y="-204688"/>
            <a:ext cx="2160240" cy="18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0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51628" y="1052736"/>
            <a:ext cx="8208912" cy="331236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4800" dirty="0" smtClean="0">
              <a:solidFill>
                <a:srgbClr val="760000"/>
              </a:solidFill>
              <a:latin typeface="Cambria" panose="02040503050406030204" pitchFamily="18" charset="0"/>
              <a:cs typeface="FrankRuehl" panose="020E0503060101010101" pitchFamily="34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V</a:t>
            </a:r>
            <a:r>
              <a:rPr lang="uk-UA" sz="4800" dirty="0" smtClean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. </a:t>
            </a:r>
            <a:r>
              <a:rPr lang="uk-UA" sz="4800" dirty="0" smtClean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Інформування про</a:t>
            </a:r>
            <a:r>
              <a:rPr lang="uk-UA" sz="4800" dirty="0" smtClean="0">
                <a:solidFill>
                  <a:srgbClr val="003366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uk-UA" sz="4800" dirty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результати реєстрації </a:t>
            </a:r>
          </a:p>
          <a:p>
            <a:pPr algn="ctr">
              <a:defRPr/>
            </a:pPr>
            <a:endParaRPr lang="uk-UA" sz="48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13919"/>
            <a:ext cx="244827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67" y="4509120"/>
            <a:ext cx="3504290" cy="206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68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87607" y="620688"/>
            <a:ext cx="8208912" cy="590465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За </a:t>
            </a:r>
            <a:r>
              <a:rPr lang="ru-RU" sz="4000" dirty="0" err="1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умови</a:t>
            </a:r>
            <a:r>
              <a:rPr lang="ru-RU" sz="4000" dirty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4000" dirty="0" err="1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успішної</a:t>
            </a:r>
            <a:r>
              <a:rPr lang="ru-RU" sz="4000" dirty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4000" dirty="0" err="1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реєстрації</a:t>
            </a:r>
            <a:r>
              <a:rPr lang="ru-RU" sz="4000" dirty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, </a:t>
            </a:r>
            <a:r>
              <a:rPr lang="ru-RU" sz="4000" dirty="0" smtClean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/>
            </a:r>
            <a:br>
              <a:rPr lang="ru-RU" sz="4000" dirty="0" smtClean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</a:br>
            <a:r>
              <a:rPr lang="ru-RU" sz="4000" dirty="0" err="1" smtClean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ДпРЦОЯО</a:t>
            </a:r>
            <a:r>
              <a:rPr lang="ru-RU" sz="4000" dirty="0" smtClean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4000" dirty="0" err="1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надішле</a:t>
            </a:r>
            <a:r>
              <a:rPr lang="ru-RU" sz="4000" dirty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 кожному </a:t>
            </a:r>
            <a:r>
              <a:rPr lang="ru-RU" sz="4000" dirty="0" err="1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зареєстрованому</a:t>
            </a:r>
            <a:r>
              <a:rPr lang="ru-RU" sz="4000" dirty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4000" dirty="0" err="1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учаснику</a:t>
            </a:r>
            <a:r>
              <a:rPr lang="ru-RU" sz="4000" dirty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ЗНО</a:t>
            </a:r>
            <a:r>
              <a:rPr lang="ru-RU" sz="4000" dirty="0" smtClean="0">
                <a:solidFill>
                  <a:srgbClr val="003399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: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4000" dirty="0" err="1" smtClean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Сертифікат</a:t>
            </a:r>
            <a:r>
              <a:rPr lang="ru-RU" sz="4000" dirty="0" smtClean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ЗНО-2018;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4000" dirty="0" err="1" smtClean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реєстраційне</a:t>
            </a:r>
            <a:r>
              <a:rPr lang="ru-RU" sz="4000" dirty="0" smtClean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4000" dirty="0" err="1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повідомлення</a:t>
            </a:r>
            <a:r>
              <a:rPr lang="ru-RU" sz="4000" dirty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4000" dirty="0" err="1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учасника</a:t>
            </a:r>
            <a:r>
              <a:rPr lang="ru-RU" sz="4000" dirty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ЗНО; </a:t>
            </a:r>
            <a:endParaRPr lang="ru-RU" sz="4000" dirty="0" smtClean="0">
              <a:solidFill>
                <a:srgbClr val="760000"/>
              </a:solidFill>
              <a:latin typeface="Cambria" panose="02040503050406030204" pitchFamily="18" charset="0"/>
              <a:cs typeface="FrankRuehl" panose="020E0503060101010101" pitchFamily="34" charset="-79"/>
            </a:endParaRP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4000" dirty="0" err="1" smtClean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інформаційний</a:t>
            </a:r>
            <a:r>
              <a:rPr lang="ru-RU" sz="4000" dirty="0" smtClean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4000" dirty="0" err="1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бюлетень</a:t>
            </a:r>
            <a:r>
              <a:rPr lang="ru-RU" sz="4000" dirty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«</a:t>
            </a:r>
            <a:r>
              <a:rPr lang="ru-RU" sz="4000" dirty="0" err="1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Зовнішнє</a:t>
            </a:r>
            <a:r>
              <a:rPr lang="ru-RU" sz="4000" dirty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4000" dirty="0" err="1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незалежне</a:t>
            </a:r>
            <a:r>
              <a:rPr lang="ru-RU" sz="4000" dirty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4000" dirty="0" err="1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оцінювання</a:t>
            </a:r>
            <a:r>
              <a:rPr lang="ru-RU" sz="4000" dirty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. 2018 </a:t>
            </a:r>
            <a:r>
              <a:rPr lang="ru-RU" sz="4000" dirty="0" err="1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рік</a:t>
            </a:r>
            <a:r>
              <a:rPr lang="ru-RU" sz="4000" dirty="0">
                <a:solidFill>
                  <a:srgbClr val="760000"/>
                </a:solidFill>
                <a:latin typeface="Cambria" panose="02040503050406030204" pitchFamily="18" charset="0"/>
                <a:cs typeface="FrankRuehl" panose="020E0503060101010101" pitchFamily="34" charset="-79"/>
              </a:rPr>
              <a:t>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solidFill>
                <a:srgbClr val="760000"/>
              </a:solidFill>
              <a:latin typeface="Cambria" panose="02040503050406030204" pitchFamily="18" charset="0"/>
              <a:cs typeface="FrankRuehl" panose="020E0503060101010101" pitchFamily="34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solidFill>
                <a:srgbClr val="760000"/>
              </a:solidFill>
              <a:latin typeface="Cambria" panose="02040503050406030204" pitchFamily="18" charset="0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3063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61339" y="1556792"/>
            <a:ext cx="8208912" cy="547260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solidFill>
                <a:srgbClr val="760000"/>
              </a:solidFill>
              <a:latin typeface="Cambria" panose="02040503050406030204" pitchFamily="18" charset="0"/>
              <a:cs typeface="FrankRuehl" panose="020E0503060101010101" pitchFamily="34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solidFill>
                <a:srgbClr val="760000"/>
              </a:solidFill>
              <a:latin typeface="Cambria" panose="02040503050406030204" pitchFamily="18" charset="0"/>
              <a:cs typeface="FrankRuehl" panose="020E05030601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484784"/>
            <a:ext cx="3990975" cy="17441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91440" bIns="91440" spcCol="1270" anchor="ctr"/>
          <a:lstStyle>
            <a:defPPr>
              <a:defRPr lang="uk-UA"/>
            </a:defPPr>
            <a:lvl1pPr algn="ctr" defTabSz="1066800" fontAlgn="auto">
              <a:lnSpc>
                <a:spcPct val="90000"/>
              </a:lnSpc>
              <a:spcAft>
                <a:spcPct val="35000"/>
              </a:spcAft>
              <a:defRPr sz="2000" b="1" i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uk-UA" sz="24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Особам</a:t>
            </a:r>
            <a:r>
              <a:rPr lang="uk-UA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, </a:t>
            </a:r>
            <a:r>
              <a:rPr lang="uk-UA" sz="24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які</a:t>
            </a:r>
            <a:r>
              <a:rPr lang="uk-UA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в поточному </a:t>
            </a:r>
            <a:r>
              <a:rPr lang="uk-UA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році </a:t>
            </a:r>
            <a:r>
              <a:rPr lang="uk-UA" sz="24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отримують повну загальну середню освіту </a:t>
            </a:r>
            <a:r>
              <a:rPr lang="uk-UA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і результати ДПА </a:t>
            </a:r>
            <a:endParaRPr lang="uk-UA" sz="2400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3486864"/>
            <a:ext cx="4094212" cy="337113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На адреси закладів освіти, де вони навчаються.</a:t>
            </a:r>
          </a:p>
          <a:p>
            <a:pPr algn="ctr"/>
            <a:r>
              <a:rPr lang="uk-UA" sz="2400" b="1" i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Вручення індивідуальних конвертів забезпечують </a:t>
            </a:r>
            <a:r>
              <a:rPr lang="uk-UA" sz="2400" b="1" i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заклади освіти.</a:t>
            </a:r>
            <a:endParaRPr lang="uk-UA" sz="2400" b="1" i="1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66878" y="116632"/>
            <a:ext cx="8208912" cy="144016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СЕРТИФІКАТИ ЗНО-2018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ТА ІНФОРМАЦІЙНІ МАТЕРІАЛИ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надсилаються:</a:t>
            </a:r>
            <a:endParaRPr lang="uk-UA" sz="28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0871" y="1556792"/>
            <a:ext cx="3990975" cy="24482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91440" bIns="91440" spcCol="1270" anchor="ctr"/>
          <a:lstStyle>
            <a:defPPr>
              <a:defRPr lang="uk-UA"/>
            </a:defPPr>
            <a:lvl1pPr algn="ctr" defTabSz="1066800" fontAlgn="auto">
              <a:lnSpc>
                <a:spcPct val="90000"/>
              </a:lnSpc>
              <a:spcAft>
                <a:spcPct val="35000"/>
              </a:spcAft>
              <a:defRPr sz="2000" b="1" i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uk-UA" sz="2400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Випускникам минулих років, особам</a:t>
            </a:r>
            <a:r>
              <a:rPr lang="uk-UA" sz="24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, які</a:t>
            </a:r>
            <a:r>
              <a:rPr lang="uk-UA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uk-UA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/>
            </a:r>
            <a:br>
              <a:rPr lang="uk-UA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</a:br>
            <a:r>
              <a:rPr lang="uk-UA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 </a:t>
            </a:r>
            <a:r>
              <a:rPr lang="uk-UA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поточному </a:t>
            </a:r>
            <a:r>
              <a:rPr lang="uk-UA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році </a:t>
            </a:r>
            <a:br>
              <a:rPr lang="uk-UA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</a:br>
            <a:r>
              <a:rPr lang="uk-UA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НЕ отримують результати ДПА </a:t>
            </a:r>
            <a:br>
              <a:rPr lang="uk-UA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</a:br>
            <a:r>
              <a:rPr lang="uk-UA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у формі ЗНО </a:t>
            </a:r>
            <a:endParaRPr lang="uk-UA" sz="2400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37187" y="4483654"/>
            <a:ext cx="3766203" cy="21452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uk-UA"/>
            </a:defPPr>
            <a:lvl1pPr algn="ctr">
              <a:defRPr b="1">
                <a:solidFill>
                  <a:srgbClr val="760000"/>
                </a:solidFill>
                <a:latin typeface="Arial Black" panose="020B0A04020102020204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uk-UA" sz="2400" i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</a:t>
            </a:r>
            <a:r>
              <a:rPr lang="uk-UA" sz="2400" i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а адресу </a:t>
            </a:r>
            <a:r>
              <a:rPr lang="uk-UA" sz="2400" i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для кореспонденції, зазначеною ними </a:t>
            </a:r>
            <a:br>
              <a:rPr lang="uk-UA" sz="2400" i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</a:br>
            <a:r>
              <a:rPr lang="uk-UA" sz="2400" i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 реєстраційній картці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1331640" y="3228885"/>
            <a:ext cx="2016224" cy="45617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5868246" y="4027476"/>
            <a:ext cx="2016224" cy="456178"/>
          </a:xfrm>
          <a:prstGeom prst="downArrow">
            <a:avLst>
              <a:gd name="adj1" fmla="val 50000"/>
              <a:gd name="adj2" fmla="val 46055"/>
            </a:avLst>
          </a:prstGeom>
          <a:ln>
            <a:solidFill>
              <a:schemeClr val="accent1"/>
            </a:solidFill>
          </a:ln>
          <a:effectLst>
            <a:glow rad="101600">
              <a:schemeClr val="accent4">
                <a:lumMod val="75000"/>
                <a:alpha val="40000"/>
              </a:schemeClr>
            </a:glow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sz="2400" b="1" i="1" dirty="0">
              <a:ln/>
              <a:solidFill>
                <a:srgbClr val="8064A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5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8823" y="2082483"/>
            <a:ext cx="8180171" cy="24266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91440" bIns="91440" spcCol="1270" anchor="ctr"/>
          <a:lstStyle>
            <a:defPPr>
              <a:defRPr lang="uk-UA"/>
            </a:defPPr>
            <a:lvl1pPr algn="ctr" defTabSz="1066800" fontAlgn="auto">
              <a:lnSpc>
                <a:spcPct val="90000"/>
              </a:lnSpc>
              <a:spcAft>
                <a:spcPct val="35000"/>
              </a:spcAft>
              <a:defRPr sz="2000" b="1" i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ru-RU" sz="2400" dirty="0" err="1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які</a:t>
            </a:r>
            <a:r>
              <a:rPr lang="ru-RU" sz="2400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проживають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або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навчаються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за кордоном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,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або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осіб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з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неконтрольованої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території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, </a:t>
            </a:r>
            <a:r>
              <a:rPr lang="ru-RU" sz="2400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які</a:t>
            </a:r>
            <a:r>
              <a:rPr lang="ru-RU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не </a:t>
            </a:r>
            <a:r>
              <a:rPr lang="ru-RU" sz="2400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змогли</a:t>
            </a:r>
            <a:r>
              <a:rPr lang="ru-RU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вказати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відповідну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поштову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адресу </a:t>
            </a:r>
            <a:r>
              <a:rPr lang="ru-RU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в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Україні</a:t>
            </a:r>
            <a:r>
              <a:rPr lang="ru-RU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, і </a:t>
            </a:r>
            <a:r>
              <a:rPr lang="ru-RU" sz="2400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зазначили</a:t>
            </a:r>
            <a:r>
              <a:rPr lang="ru-RU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назву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регіонального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центру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оцінювання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якості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освіти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, в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зоні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обслуговування</a:t>
            </a:r>
            <a:r>
              <a:rPr lang="ru-RU" sz="24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якого</a:t>
            </a:r>
            <a:r>
              <a:rPr lang="ru-RU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вони </a:t>
            </a:r>
            <a:r>
              <a:rPr lang="ru-RU" sz="2400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проходитимуть</a:t>
            </a:r>
            <a:r>
              <a:rPr lang="ru-RU" sz="24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ЗНО</a:t>
            </a:r>
            <a:endParaRPr lang="uk-UA" sz="2400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00811" y="332656"/>
            <a:ext cx="8208912" cy="1749827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uk-UA" sz="2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Зберігаються в регіональному </a:t>
            </a:r>
            <a:r>
              <a:rPr lang="uk-UA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центрі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СЕРТИФІКАТИ ЗНО-2018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ТА ІНФОРМАЦІЙНІ МАТЕРІАЛИ ОСІБ:</a:t>
            </a:r>
            <a:endParaRPr lang="uk-UA" sz="28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8823" y="4725144"/>
            <a:ext cx="8180171" cy="1839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91440" bIns="91440" spcCol="1270" anchor="ctr"/>
          <a:lstStyle>
            <a:defPPr>
              <a:defRPr lang="uk-UA"/>
            </a:defPPr>
            <a:lvl1pPr algn="ctr" defTabSz="1066800" fontAlgn="auto">
              <a:lnSpc>
                <a:spcPct val="90000"/>
              </a:lnSpc>
              <a:spcAft>
                <a:spcPct val="35000"/>
              </a:spcAft>
              <a:defRPr sz="2000" b="1" i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Інформація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про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результати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реєстрації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даної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категорії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осіб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, </a:t>
            </a:r>
            <a:r>
              <a:rPr lang="ru-RU" sz="2400" dirty="0" err="1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надсилається</a:t>
            </a:r>
            <a:r>
              <a:rPr lang="ru-RU" sz="2400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на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електронну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адресу,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указану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ними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під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час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реєстрації</a:t>
            </a:r>
            <a:r>
              <a:rPr lang="ru-RU" sz="2400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.</a:t>
            </a:r>
            <a:endParaRPr lang="ru-RU" sz="2400" dirty="0">
              <a:ln/>
              <a:solidFill>
                <a:schemeClr val="accent3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592" y="1124744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7" y="1207569"/>
            <a:ext cx="4608512" cy="53574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91440" bIns="91440" spcCol="1270" anchor="ctr"/>
          <a:lstStyle>
            <a:defPPr>
              <a:defRPr lang="uk-UA"/>
            </a:defPPr>
            <a:lvl1pPr algn="ctr" defTabSz="1066800" fontAlgn="auto">
              <a:lnSpc>
                <a:spcPct val="90000"/>
              </a:lnSpc>
              <a:spcAft>
                <a:spcPct val="35000"/>
              </a:spcAft>
              <a:defRPr sz="2000" b="1" i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ru-RU" sz="2800" dirty="0" smtClean="0">
              <a:ln/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  <a:p>
            <a:r>
              <a:rPr lang="ru-RU" sz="2800" dirty="0" err="1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Сертифікат</a:t>
            </a:r>
            <a:r>
              <a:rPr lang="ru-RU" sz="2800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ЗНО-2018 </a:t>
            </a:r>
            <a:r>
              <a:rPr lang="ru-RU" sz="2800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необхідно</a:t>
            </a:r>
            <a:r>
              <a:rPr lang="ru-RU" sz="28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ретельно</a:t>
            </a:r>
            <a:r>
              <a:rPr lang="ru-RU" sz="28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зберігати</a:t>
            </a:r>
            <a:r>
              <a:rPr lang="ru-RU" sz="28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! </a:t>
            </a:r>
          </a:p>
          <a:p>
            <a:r>
              <a:rPr lang="ru-RU" sz="28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Без </a:t>
            </a:r>
            <a:r>
              <a:rPr lang="ru-RU" sz="28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цього</a:t>
            </a:r>
            <a:r>
              <a:rPr lang="ru-RU" sz="28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документа </a:t>
            </a:r>
            <a:r>
              <a:rPr lang="ru-RU" sz="28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неможливо</a:t>
            </a:r>
            <a:r>
              <a:rPr lang="ru-RU" sz="28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пройти </a:t>
            </a:r>
            <a:r>
              <a:rPr lang="ru-RU" sz="28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ЗНО,  та </a:t>
            </a:r>
            <a:r>
              <a:rPr lang="ru-RU" sz="2800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отримати</a:t>
            </a:r>
            <a:r>
              <a:rPr lang="ru-RU" sz="28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dirty="0" err="1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результати</a:t>
            </a:r>
            <a:r>
              <a:rPr lang="ru-RU" sz="2800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ДПА та </a:t>
            </a:r>
            <a:r>
              <a:rPr lang="ru-RU" sz="2800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вступити</a:t>
            </a:r>
            <a:r>
              <a:rPr lang="ru-RU" sz="28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</a:p>
          <a:p>
            <a:r>
              <a:rPr lang="ru-RU" sz="2800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до ВНЗ. </a:t>
            </a:r>
          </a:p>
          <a:p>
            <a:r>
              <a:rPr lang="ru-RU" sz="28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Ламінувати</a:t>
            </a:r>
            <a:r>
              <a:rPr lang="ru-RU" sz="28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/>
            </a:r>
            <a:br>
              <a:rPr lang="ru-RU" sz="28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</a:br>
            <a:r>
              <a:rPr lang="ru-RU" sz="2800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Сертифікат</a:t>
            </a:r>
            <a:r>
              <a:rPr lang="ru-RU" sz="28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не </a:t>
            </a:r>
            <a:r>
              <a:rPr lang="ru-RU" sz="2800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можна</a:t>
            </a:r>
            <a:r>
              <a:rPr lang="ru-RU" sz="28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!</a:t>
            </a:r>
          </a:p>
          <a:p>
            <a:endParaRPr lang="uk-UA" sz="2800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69655" y="158044"/>
            <a:ext cx="4392488" cy="874913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uk-U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УВАГА!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32623" y="1212927"/>
            <a:ext cx="3658922" cy="52757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91440" bIns="91440" spcCol="1270" anchor="ctr"/>
          <a:lstStyle>
            <a:defPPr>
              <a:defRPr lang="uk-UA"/>
            </a:defPPr>
            <a:lvl1pPr algn="ctr" defTabSz="1066800" fontAlgn="auto">
              <a:lnSpc>
                <a:spcPct val="90000"/>
              </a:lnSpc>
              <a:spcAft>
                <a:spcPct val="35000"/>
              </a:spcAft>
              <a:defRPr sz="2000" b="1" i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ru-RU" sz="2800" dirty="0" err="1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Усі</a:t>
            </a:r>
            <a:r>
              <a:rPr lang="ru-RU" sz="2800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учасники</a:t>
            </a:r>
            <a:r>
              <a:rPr lang="ru-RU" sz="28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ЗНО </a:t>
            </a:r>
            <a:r>
              <a:rPr lang="ru-RU" sz="28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мають</a:t>
            </a:r>
            <a:r>
              <a:rPr lang="ru-RU" sz="28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ознайомтися</a:t>
            </a:r>
            <a:r>
              <a:rPr lang="ru-RU" sz="28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br>
              <a:rPr lang="ru-RU" sz="28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</a:br>
            <a:r>
              <a:rPr lang="ru-RU" sz="28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зі</a:t>
            </a:r>
            <a:r>
              <a:rPr lang="ru-RU" sz="28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змістом</a:t>
            </a:r>
            <a:r>
              <a:rPr lang="ru-RU" sz="28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інформаційного</a:t>
            </a:r>
            <a:r>
              <a:rPr lang="ru-RU" sz="28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dirty="0" err="1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бюлетеня</a:t>
            </a:r>
            <a:r>
              <a:rPr lang="ru-RU" sz="28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endParaRPr lang="ru-RU" sz="2800" dirty="0" smtClean="0">
              <a:ln/>
              <a:solidFill>
                <a:schemeClr val="accent3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  <a:p>
            <a:pPr>
              <a:spcAft>
                <a:spcPts val="0"/>
              </a:spcAft>
              <a:defRPr/>
            </a:pPr>
            <a:r>
              <a:rPr lang="ru-RU" sz="28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/>
            </a:r>
            <a:br>
              <a:rPr lang="ru-RU" sz="2800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</a:br>
            <a:r>
              <a:rPr lang="ru-RU" sz="2800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Це</a:t>
            </a:r>
            <a:r>
              <a:rPr lang="ru-RU" sz="28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допоможе</a:t>
            </a:r>
            <a:r>
              <a:rPr lang="ru-RU" sz="28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успішно</a:t>
            </a:r>
            <a:r>
              <a:rPr lang="ru-RU" sz="28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 </a:t>
            </a:r>
          </a:p>
          <a:p>
            <a:pPr>
              <a:spcAft>
                <a:spcPts val="0"/>
              </a:spcAft>
              <a:defRPr/>
            </a:pPr>
            <a:r>
              <a:rPr lang="ru-RU" sz="2800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пройти ЗНО!</a:t>
            </a:r>
            <a:endParaRPr lang="uk-UA" sz="2800" dirty="0">
              <a:ln/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  <a:p>
            <a:endParaRPr lang="ru-RU" sz="2800" dirty="0">
              <a:ln/>
              <a:solidFill>
                <a:schemeClr val="accent3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6662143" y="-171400"/>
            <a:ext cx="1582266" cy="13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40140" y="63262"/>
            <a:ext cx="7975930" cy="151218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Для кожного учасника ЗНО </a:t>
            </a:r>
          </a:p>
          <a:p>
            <a:pPr algn="ctr">
              <a:defRPr/>
            </a:pP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на сайті УЦОЯО створюється </a:t>
            </a:r>
          </a:p>
          <a:p>
            <a:pPr algn="ctr">
              <a:defRPr/>
            </a:pP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ІНФОРМАЦІЙНА СТОРІНКА</a:t>
            </a:r>
            <a:endParaRPr lang="uk-UA" sz="280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2663"/>
            <a:ext cx="8856984" cy="52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907704" y="5301208"/>
            <a:ext cx="2016224" cy="1440160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355976" y="2420888"/>
            <a:ext cx="4320480" cy="324036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Доступ </a:t>
            </a:r>
            <a:r>
              <a:rPr lang="ru-RU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до </a:t>
            </a:r>
            <a:r>
              <a:rPr lang="ru-RU" sz="28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Інформаційної</a:t>
            </a:r>
            <a:r>
              <a:rPr lang="ru-RU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сторінки</a:t>
            </a:r>
            <a:r>
              <a:rPr lang="ru-RU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здійснюється</a:t>
            </a:r>
            <a:r>
              <a:rPr lang="ru-RU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за номером </a:t>
            </a:r>
            <a:r>
              <a:rPr lang="ru-RU" sz="28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сертифіката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та </a:t>
            </a:r>
            <a:r>
              <a:rPr lang="ru-RU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PIN-кодом, </a:t>
            </a:r>
            <a:r>
              <a:rPr lang="ru-RU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8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який</a:t>
            </a:r>
            <a:r>
              <a:rPr lang="ru-RU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вказано</a:t>
            </a:r>
            <a:r>
              <a:rPr lang="ru-RU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 </a:t>
            </a:r>
            <a:r>
              <a:rPr lang="ru-RU" sz="28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ньому</a:t>
            </a:r>
            <a:r>
              <a:rPr lang="ru-RU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.</a:t>
            </a:r>
          </a:p>
          <a:p>
            <a:pPr algn="ctr">
              <a:defRPr/>
            </a:pPr>
            <a:endParaRPr lang="uk-UA" sz="280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20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68070" y="94997"/>
            <a:ext cx="7975930" cy="151218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ІНФОРМАЦІЙНА СТОРІНКА учасника ЗНО ─ </a:t>
            </a:r>
            <a:b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є </a:t>
            </a:r>
            <a:r>
              <a:rPr lang="ru-RU" sz="28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особистим</a:t>
            </a:r>
            <a:r>
              <a:rPr lang="ru-RU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джерелом</a:t>
            </a:r>
            <a:r>
              <a:rPr lang="ru-RU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інформації</a:t>
            </a:r>
            <a:r>
              <a:rPr lang="ru-RU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ru-RU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для кожного </a:t>
            </a:r>
            <a:r>
              <a:rPr lang="ru-RU" sz="28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учасника</a:t>
            </a:r>
            <a:r>
              <a:rPr lang="ru-RU" sz="28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ЗНО</a:t>
            </a:r>
            <a:r>
              <a:rPr lang="uk-UA" sz="28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 </a:t>
            </a:r>
            <a:endParaRPr lang="uk-UA" sz="2800" dirty="0">
              <a:ln/>
              <a:solidFill>
                <a:srgbClr val="003399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endParaRPr lang="uk-UA" sz="280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635897" y="1603018"/>
            <a:ext cx="5400600" cy="413023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Вона </a:t>
            </a:r>
            <a:r>
              <a:rPr lang="ru-RU" sz="2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містить</a:t>
            </a:r>
            <a:r>
              <a:rPr lang="ru-RU" sz="2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у </a:t>
            </a:r>
            <a:r>
              <a:rPr lang="ru-RU" sz="2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собі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реєстраційні</a:t>
            </a:r>
            <a:r>
              <a:rPr lang="ru-RU" sz="2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дані</a:t>
            </a:r>
            <a:r>
              <a:rPr lang="ru-RU" sz="22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учасника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і</a:t>
            </a:r>
            <a:r>
              <a:rPr lang="ru-RU" sz="22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нформацію</a:t>
            </a:r>
            <a:r>
              <a:rPr lang="ru-RU" sz="22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про </a:t>
            </a:r>
            <a:r>
              <a:rPr lang="ru-RU" sz="22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місце</a:t>
            </a:r>
            <a:r>
              <a:rPr lang="ru-RU" sz="22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проходження</a:t>
            </a:r>
            <a:r>
              <a:rPr lang="ru-RU" sz="22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зовнішнього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незалежного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оцінювання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(</a:t>
            </a:r>
            <a:r>
              <a:rPr lang="ru-RU" sz="2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учасники</a:t>
            </a:r>
            <a:r>
              <a:rPr lang="ru-RU" sz="2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ЗНО 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самостійно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роздруковують</a:t>
            </a:r>
            <a:r>
              <a:rPr lang="ru-RU" sz="2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*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запрошення-перепустки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до </a:t>
            </a:r>
            <a:r>
              <a:rPr lang="ru-RU" sz="2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пунктів</a:t>
            </a:r>
            <a:r>
              <a:rPr lang="ru-RU" sz="2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ЗНО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після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проходження</a:t>
            </a:r>
            <a:r>
              <a:rPr lang="ru-RU" sz="2200" dirty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ЗНО 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– </a:t>
            </a:r>
            <a:r>
              <a:rPr lang="ru-RU" sz="22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результати</a:t>
            </a:r>
            <a:r>
              <a:rPr lang="ru-RU" sz="22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 ЗНО 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(</a:t>
            </a:r>
            <a:r>
              <a:rPr lang="ru-RU" sz="2200" dirty="0" err="1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р</a:t>
            </a:r>
            <a:r>
              <a:rPr lang="ru-RU" sz="2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оздруковують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інформаційні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</a:t>
            </a:r>
            <a:r>
              <a:rPr lang="ru-RU" sz="2200" dirty="0" err="1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картки</a:t>
            </a:r>
            <a:r>
              <a:rPr lang="ru-RU" sz="2200" dirty="0" smtClean="0">
                <a:ln/>
                <a:solidFill>
                  <a:srgbClr val="003399"/>
                </a:solidFill>
                <a:latin typeface="Cambria" panose="02040503050406030204" pitchFamily="18" charset="0"/>
              </a:rPr>
              <a:t> )</a:t>
            </a:r>
            <a:endParaRPr lang="uk-UA" sz="220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7" y="1376598"/>
            <a:ext cx="3456384" cy="406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9553" y="5589240"/>
            <a:ext cx="8496944" cy="1205009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4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*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Запрошення-перепустка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НЕ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надсилається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поштою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ru-RU" sz="24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sz="24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sz="24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а буде </a:t>
            </a:r>
            <a:r>
              <a:rPr lang="ru-RU" sz="2400" dirty="0" err="1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розміщена</a:t>
            </a:r>
            <a:r>
              <a:rPr lang="ru-RU" sz="24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на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інформаційній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сторінці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учасника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ЗНО до 30.04.2018.</a:t>
            </a:r>
            <a:endParaRPr lang="uk-UA" sz="24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3568" y="692538"/>
            <a:ext cx="8304873" cy="341632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V</a:t>
            </a:r>
            <a:r>
              <a:rPr lang="uk-UA" sz="5400" b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І. ПЕРЕРЕЄСТРАЦІЯ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(внесення змін </a:t>
            </a:r>
            <a:br>
              <a:rPr lang="uk-UA" sz="5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</a:br>
            <a:r>
              <a:rPr lang="uk-UA" sz="5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до реєстраційних документів)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7632" y="4437112"/>
            <a:ext cx="6696744" cy="175432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Терміни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06.02.2018 – 02.04.2018.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5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5576" y="100355"/>
            <a:ext cx="8304873" cy="954107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Для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перереєстрації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учаснику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зовнішнього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оцінювання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необхідно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:</a:t>
            </a:r>
            <a:endParaRPr lang="uk-U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358" y="1309936"/>
            <a:ext cx="8280920" cy="304698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1 )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унести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зміни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до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реєстраційних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даних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за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допомогою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спеціального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сервісу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,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розміщеного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на веб-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сайті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УЦОЯО,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сформувати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та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оформити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нову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реєстраційну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картку</a:t>
            </a:r>
            <a:r>
              <a:rPr lang="ru-RU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arenR" startAt="2"/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повторно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сформувати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комплект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реєстраційних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документів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,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що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має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містити</a:t>
            </a:r>
            <a:r>
              <a:rPr lang="ru-RU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нову</a:t>
            </a:r>
            <a:r>
              <a:rPr lang="ru-RU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реєстраційну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картку</a:t>
            </a:r>
            <a:endParaRPr lang="ru-RU" sz="2400" b="1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отриманий</a:t>
            </a:r>
            <a:r>
              <a:rPr lang="ru-RU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раніше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Сертифікат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, </a:t>
            </a:r>
            <a:r>
              <a:rPr lang="ru-RU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що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4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анулюється</a:t>
            </a:r>
            <a:endParaRPr lang="ru-RU" sz="2400" b="1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740" y="4485084"/>
            <a:ext cx="8386513" cy="186204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Сформований</a:t>
            </a:r>
            <a:r>
              <a:rPr lang="ru-RU" sz="25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5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учасником</a:t>
            </a:r>
            <a:r>
              <a:rPr lang="ru-RU" sz="25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5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зовнішнього</a:t>
            </a:r>
            <a:r>
              <a:rPr lang="ru-RU" sz="25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5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оцінювання</a:t>
            </a:r>
            <a:r>
              <a:rPr lang="ru-RU" sz="25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комплект </a:t>
            </a:r>
            <a:r>
              <a:rPr lang="ru-RU" sz="25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реєстраційних</a:t>
            </a:r>
            <a:r>
              <a:rPr lang="ru-RU" sz="25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5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документів</a:t>
            </a:r>
            <a:r>
              <a:rPr lang="ru-RU" sz="25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має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бути </a:t>
            </a:r>
            <a:r>
              <a:rPr lang="ru-RU" sz="2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надісланий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до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регіонального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центру до 02.04.2018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(дата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подання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визначається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за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відтиском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штемпеля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відправлення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на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поштовому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конверті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938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154649" cy="6391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580221"/>
            <a:ext cx="7344816" cy="3170099"/>
          </a:xfrm>
          <a:prstGeom prst="rect">
            <a:avLst/>
          </a:prstGeom>
          <a:solidFill>
            <a:srgbClr val="F7FEFF"/>
          </a:solidFill>
          <a:ln w="28575">
            <a:noFill/>
            <a:prstDash val="sysDot"/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pPr marL="0" lvl="2" algn="ctr" fontAlgn="auto">
              <a:spcAft>
                <a:spcPts val="0"/>
              </a:spcAft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Під час реєстрації </a:t>
            </a:r>
            <a:br>
              <a:rPr lang="uk-UA" sz="4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майбутні учасники ЗНО </a:t>
            </a:r>
            <a:r>
              <a:rPr lang="uk-UA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мають можливість </a:t>
            </a:r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вибрати </a:t>
            </a:r>
            <a:r>
              <a:rPr lang="uk-UA" sz="4000" b="1" dirty="0">
                <a:solidFill>
                  <a:srgbClr val="760000"/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не більше </a:t>
            </a:r>
            <a:r>
              <a:rPr lang="uk-UA" sz="4000" b="1" dirty="0">
                <a:ln w="1905"/>
                <a:solidFill>
                  <a:srgbClr val="7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чотирьох 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предметів тестування.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851" y="4365104"/>
            <a:ext cx="7776864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indent="355600" algn="ctr">
              <a:defRPr/>
            </a:pPr>
            <a:r>
              <a:rPr lang="uk-UA" sz="28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ЗНО з </a:t>
            </a:r>
            <a:r>
              <a:rPr lang="uk-UA" sz="2800" b="1" i="1" dirty="0">
                <a:solidFill>
                  <a:srgbClr val="760000"/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української мови </a:t>
            </a:r>
            <a:br>
              <a:rPr lang="uk-UA" sz="2800" b="1" i="1" dirty="0">
                <a:solidFill>
                  <a:srgbClr val="760000"/>
                </a:solidFill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uk-UA" sz="2800" b="1" i="1" dirty="0">
                <a:solidFill>
                  <a:srgbClr val="760000"/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і літератури</a:t>
            </a:r>
            <a:r>
              <a:rPr lang="uk-UA" sz="28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 є </a:t>
            </a:r>
            <a:r>
              <a:rPr lang="uk-UA" sz="28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обов’язковим</a:t>
            </a:r>
            <a:r>
              <a:rPr lang="uk-UA" sz="28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 для вступу до будь-якого </a:t>
            </a:r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вищого навчального закладу (ВНЗ) </a:t>
            </a:r>
            <a:r>
              <a:rPr lang="uk-UA" sz="28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України!</a:t>
            </a:r>
          </a:p>
        </p:txBody>
      </p:sp>
    </p:spTree>
    <p:extLst>
      <p:ext uri="{BB962C8B-B14F-4D97-AF65-F5344CB8AC3E}">
        <p14:creationId xmlns:p14="http://schemas.microsoft.com/office/powerpoint/2010/main" val="312112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03648" y="1700808"/>
            <a:ext cx="7488832" cy="286232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V</a:t>
            </a:r>
            <a:r>
              <a:rPr lang="uk-UA" sz="6000" b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ІІ. </a:t>
            </a:r>
            <a:r>
              <a:rPr lang="uk-UA" sz="60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Відмова </a:t>
            </a:r>
            <a:r>
              <a:rPr lang="uk-UA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в </a:t>
            </a:r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реєстрації</a:t>
            </a:r>
            <a:r>
              <a:rPr lang="uk-UA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(перереєстрації) </a:t>
            </a:r>
            <a:endParaRPr lang="uk-UA" sz="6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762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03649" y="93137"/>
            <a:ext cx="7740352" cy="1384995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Особі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може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бути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відмовлено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в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реєстрації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(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перереєстрації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) для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участі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в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зовнішньому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оцінюванні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на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підставі</a:t>
            </a:r>
            <a:r>
              <a:rPr lang="ru-RU" sz="2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:</a:t>
            </a:r>
            <a:endParaRPr lang="uk-U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642334"/>
            <a:ext cx="8712968" cy="5047536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1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)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ненадання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документа(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ів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),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що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підтверджує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(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ють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)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достовірність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інформації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,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зазначеної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в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реєстраційній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картці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;</a:t>
            </a:r>
          </a:p>
          <a:p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2)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надання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недостовірної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інформації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;</a:t>
            </a:r>
          </a:p>
          <a:p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3)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подання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реєстраційних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документів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особою, яка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відповідно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до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вимог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законодавства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не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має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права на участь у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зовнішньому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оцінюванні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;</a:t>
            </a:r>
          </a:p>
          <a:p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4)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відправлення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реєстраційних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документів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після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завершення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встановленого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строку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реєстрації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uk-UA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(особі, яка в період реєстрації не подавала реєстраційні документи) або перереєстрації)</a:t>
            </a:r>
            <a:endParaRPr lang="ru-RU" sz="2200" b="1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  <a:p>
            <a:r>
              <a:rPr lang="uk-UA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5)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неналежного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оформлення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документів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,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необхідних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для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реєстрації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;</a:t>
            </a:r>
          </a:p>
          <a:p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6)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неможливості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створення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особливих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(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спеціальних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) умов для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проходження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зовнішнього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оцінювання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200" b="1" dirty="0" err="1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відповідно</a:t>
            </a:r>
            <a:r>
              <a:rPr lang="ru-RU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до</a:t>
            </a:r>
            <a:r>
              <a:rPr lang="uk-UA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медичного висновку</a:t>
            </a:r>
            <a:endParaRPr lang="ru-RU" sz="2200" b="1" dirty="0">
              <a:ln/>
              <a:solidFill>
                <a:srgbClr val="003399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0" y="706230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0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03648" y="188640"/>
            <a:ext cx="7272808" cy="181588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У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разі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прийняття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рішення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про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відмову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b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</a:b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реєстрації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(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перереєстрації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)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особі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рекомендованим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листом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надсилається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*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індивідуальний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конверт,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що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800" b="1" dirty="0" err="1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містить</a:t>
            </a:r>
            <a:r>
              <a:rPr lang="ru-RU" sz="2800" b="1" dirty="0" smtClean="0">
                <a:ln/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:</a:t>
            </a:r>
            <a:endParaRPr lang="ru-RU" sz="2800" b="1" dirty="0">
              <a:ln/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132856"/>
            <a:ext cx="8660205" cy="3477875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uk-UA" sz="2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витяг </a:t>
            </a:r>
            <a:r>
              <a:rPr lang="uk-UA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з протоколу засідання регламентної комісії, у якому зазначено причину відмови;</a:t>
            </a:r>
          </a:p>
          <a:p>
            <a:pPr marL="342900" indent="-342900">
              <a:buAutoNum type="arabicParenR"/>
            </a:pPr>
            <a:r>
              <a:rPr lang="uk-UA" sz="2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 документи</a:t>
            </a:r>
            <a:r>
              <a:rPr lang="uk-UA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, надіслані нею для реєстрації </a:t>
            </a:r>
            <a:r>
              <a:rPr lang="uk-UA" sz="2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 (</a:t>
            </a:r>
            <a:r>
              <a:rPr lang="uk-UA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перереєстрації);</a:t>
            </a:r>
          </a:p>
          <a:p>
            <a:pPr marL="342900" indent="-342900">
              <a:buAutoNum type="arabicParenR"/>
            </a:pPr>
            <a:r>
              <a:rPr lang="uk-UA" sz="2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 реєстраційну </a:t>
            </a:r>
            <a:r>
              <a:rPr lang="uk-UA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картку (без частини, що містить заяву);</a:t>
            </a:r>
          </a:p>
          <a:p>
            <a:pPr marL="342900" indent="-342900">
              <a:buAutoNum type="arabicParenR"/>
            </a:pPr>
            <a:r>
              <a:rPr lang="uk-UA" sz="2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 копію </a:t>
            </a:r>
            <a:r>
              <a:rPr lang="uk-UA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медичного висновку, завірену підписом </a:t>
            </a:r>
            <a:r>
              <a:rPr lang="uk-UA" sz="2200" b="1" dirty="0" smtClean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секретаря </a:t>
            </a:r>
            <a:r>
              <a:rPr lang="uk-UA" sz="2200" b="1" dirty="0">
                <a:ln/>
                <a:solidFill>
                  <a:srgbClr val="003399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регламентної комісії та печаткою регіонального центру (для осіб з особливими освітніми потребами, яким неможливо створити особливі (спеціальні) умови).</a:t>
            </a:r>
          </a:p>
          <a:p>
            <a:pPr marL="342900" indent="-342900">
              <a:buAutoNum type="arabicParenR"/>
            </a:pPr>
            <a:endParaRPr lang="uk-UA" sz="2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0" y="706230"/>
            <a:ext cx="936104" cy="9361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7606" y="5445224"/>
            <a:ext cx="8232865" cy="1200329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Calibri"/>
              </a:rPr>
              <a:t>*</a:t>
            </a:r>
            <a:r>
              <a:rPr lang="uk-UA" sz="2400" b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Учасникам ЗНО, які мають складати ДПА у формі ЗНО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конверт з відмовою </a:t>
            </a:r>
            <a:r>
              <a:rPr lang="uk-UA" sz="2400" b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надсилається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н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а адресу закладу освіти,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де вони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навчаються.</a:t>
            </a:r>
            <a:endParaRPr lang="uk-UA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1600" y="406931"/>
            <a:ext cx="7800817" cy="377975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noFill/>
            <a:prstDash val="sysDot"/>
          </a:ln>
          <a:effectLst>
            <a:softEdge rad="127000"/>
          </a:effectLst>
        </p:spPr>
        <p:txBody>
          <a:bodyPr wrap="square">
            <a:spAutoFit/>
          </a:bodyPr>
          <a:lstStyle>
            <a:defPPr>
              <a:defRPr lang="uk-UA"/>
            </a:defPPr>
            <a:lvl1pPr algn="ctr" fontAlgn="auto">
              <a:spcBef>
                <a:spcPts val="600"/>
              </a:spcBef>
              <a:spcAft>
                <a:spcPts val="600"/>
              </a:spcAft>
              <a:defRPr sz="20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>
              <a:spcAft>
                <a:spcPts val="0"/>
              </a:spcAft>
              <a:defRPr/>
            </a:pPr>
            <a:r>
              <a:rPr lang="uk-UA" sz="3200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випадку отримання </a:t>
            </a:r>
            <a:r>
              <a:rPr lang="uk-UA" sz="3200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особою </a:t>
            </a: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повідомлення 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відмову </a:t>
            </a: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uk-UA" sz="3200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реєстрації, </a:t>
            </a:r>
            <a:r>
              <a:rPr lang="uk-UA" sz="3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потрібно: </a:t>
            </a:r>
            <a:r>
              <a:rPr lang="uk-UA" sz="3200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‒ усунути причини, що стали підставою </a:t>
            </a:r>
            <a:r>
              <a:rPr lang="uk-UA" sz="24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4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відмови;</a:t>
            </a:r>
            <a:r>
              <a:rPr lang="uk-UA" sz="24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4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i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‒ до </a:t>
            </a:r>
            <a:r>
              <a:rPr lang="uk-UA" sz="2400" i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 квітня 2018 </a:t>
            </a:r>
            <a:r>
              <a:rPr lang="uk-UA" sz="2400" i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року </a:t>
            </a:r>
            <a:r>
              <a:rPr lang="uk-UA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надіслати </a:t>
            </a:r>
            <a:endParaRPr lang="uk-UA" sz="2400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регіонального центру оновлений комплект реєстраційних документів*.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39" y="68357"/>
            <a:ext cx="936104" cy="936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7607" y="4293096"/>
            <a:ext cx="8496009" cy="22322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91440" bIns="91440" spcCol="1270" anchor="ctr"/>
          <a:lstStyle>
            <a:defPPr>
              <a:defRPr lang="uk-UA"/>
            </a:defPPr>
            <a:lvl1pPr algn="ctr" defTabSz="1066800" fontAlgn="auto">
              <a:lnSpc>
                <a:spcPct val="90000"/>
              </a:lnSpc>
              <a:spcAft>
                <a:spcPct val="35000"/>
              </a:spcAft>
              <a:defRPr sz="2000" b="1" i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algn="just">
              <a:defRPr/>
            </a:pPr>
            <a:endParaRPr lang="uk-UA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Calibri"/>
            </a:endParaRPr>
          </a:p>
          <a:p>
            <a:pPr algn="just">
              <a:defRPr/>
            </a:pP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Calibri"/>
              </a:rPr>
              <a:t>*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Учасники ЗНО, які мають складати ДПА у формі ЗНО </a:t>
            </a:r>
            <a:r>
              <a:rPr lang="uk-UA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віддають оновлений пакет документів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відповідальному за реєстрацію у своєму закладі освіти для подальшої відправки до </a:t>
            </a:r>
            <a:r>
              <a:rPr lang="uk-UA" sz="2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ДпРЦОЯО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</a:p>
          <a:p>
            <a:endParaRPr lang="ru-RU" sz="2800" dirty="0">
              <a:ln/>
              <a:solidFill>
                <a:schemeClr val="accent3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663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1844824"/>
            <a:ext cx="7061692" cy="286232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V</a:t>
            </a:r>
            <a:r>
              <a:rPr lang="uk-UA" sz="6000" b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І</a:t>
            </a:r>
            <a:r>
              <a:rPr lang="en-US" sz="60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I</a:t>
            </a:r>
            <a:r>
              <a:rPr lang="uk-UA" sz="6000" b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. </a:t>
            </a:r>
            <a:r>
              <a:rPr lang="uk-UA" sz="60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Реєстрація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окремих </a:t>
            </a:r>
            <a:r>
              <a:rPr lang="uk-UA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категорій</a:t>
            </a:r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осіб </a:t>
            </a:r>
          </a:p>
        </p:txBody>
      </p:sp>
    </p:spTree>
    <p:extLst>
      <p:ext uri="{BB962C8B-B14F-4D97-AF65-F5344CB8AC3E}">
        <p14:creationId xmlns:p14="http://schemas.microsoft.com/office/powerpoint/2010/main" val="27052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-47878"/>
            <a:ext cx="9144000" cy="121926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Під час основного терміну реєстрації</a:t>
            </a:r>
          </a:p>
          <a:p>
            <a:pPr algn="ctr">
              <a:defRPr/>
            </a:pPr>
            <a:r>
              <a:rPr lang="uk-UA" sz="24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з</a:t>
            </a:r>
            <a:r>
              <a:rPr lang="uk-UA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дійснюється реєстрація для участі у додатковій сесії </a:t>
            </a:r>
            <a:r>
              <a:rPr lang="ru-RU" sz="2400" dirty="0" smtClean="0"/>
              <a:t> </a:t>
            </a:r>
            <a:endParaRPr lang="uk-UA" sz="2400" dirty="0">
              <a:ln/>
              <a:solidFill>
                <a:srgbClr val="003399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ru-RU" sz="24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06.02- </a:t>
            </a:r>
            <a:r>
              <a:rPr lang="ru-RU" sz="24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19.03</a:t>
            </a:r>
            <a:r>
              <a:rPr lang="ru-RU" sz="24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. 2018</a:t>
            </a:r>
            <a:r>
              <a:rPr lang="ru-RU" sz="24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) </a:t>
            </a:r>
            <a:r>
              <a:rPr lang="ru-RU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особи, </a:t>
            </a:r>
            <a:r>
              <a:rPr lang="ru-RU" sz="2400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які</a:t>
            </a:r>
            <a:r>
              <a:rPr lang="ru-RU" sz="24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: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uk-UA" sz="2400" dirty="0" smtClean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7607" y="1844824"/>
            <a:ext cx="8088849" cy="4093428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76200" indent="9525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особи,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які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у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рік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проведення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ЗНО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навчаються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за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кордоном;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за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релігійними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переконаннями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не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можуть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взяти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участь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в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основній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сесії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ЗНО з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окремих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навчальних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предметів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що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проводиться в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певні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дні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,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у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період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основної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сесії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ЗНО з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окремих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навчальних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предметів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братимуть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участь у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міжнародних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всеукраїнських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заходах (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змаганнях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, конкурсах,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олімпіадах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тощо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),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включених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до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офіційних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заходів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Міністерства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освіти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і науки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України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Міністерства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культури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України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Міністерства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молоді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та спорту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України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,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складатимуть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державні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іспити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,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перебуватимуть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за кордоном,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та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не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зможуть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пройти ЗНО у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встановлені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строки.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2651" y="1229270"/>
            <a:ext cx="8778697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1)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обрали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для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проходження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зовнішнього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оцінювання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два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навчальних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предмети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, </a:t>
            </a:r>
            <a:r>
              <a:rPr lang="ru-RU" sz="2000" b="1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ЗНО з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яких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проводиться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під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час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основної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сесії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в один день;</a:t>
            </a:r>
          </a:p>
          <a:p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2) у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рік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проведення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зовнішнього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оцінювання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навчаються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за кордоном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;</a:t>
            </a:r>
          </a:p>
          <a:p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3) 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за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релігійними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переконаннями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не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можуть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взяти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участь у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ЗНО  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з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окремого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(их)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навчального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(их) предмета(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ів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),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що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проводиться(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яться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) в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певні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дні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;</a:t>
            </a:r>
          </a:p>
          <a:p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4)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вказали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на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необхідність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створення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особливих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(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спеціальних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) умов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проходження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зовнішнього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оцінювання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,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що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можуть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бути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забезпечені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лише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під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час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додаткової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сесії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;</a:t>
            </a:r>
          </a:p>
          <a:p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5) у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період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проведення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основної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сесії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зовнішнього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оцінювання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з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окремих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навчальних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предметів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братимуть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участь у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міжнародних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,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всеукраїнських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заходах;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 smtClean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складатимуть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державні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іспити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проходитимуть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практику на </a:t>
            </a: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підприємствах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, в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установах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та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організаціях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(для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осіб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із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числа </a:t>
            </a:r>
            <a:r>
              <a:rPr lang="ru-RU" sz="2000" b="1" dirty="0" err="1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учнів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2000" b="1" dirty="0" smtClean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ПТНЗ, ВНЗ )</a:t>
            </a:r>
            <a:endParaRPr lang="ru-RU" sz="2000" b="1" dirty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перебуватимуть</a:t>
            </a:r>
            <a:r>
              <a:rPr lang="ru-RU" sz="2000" b="1" dirty="0">
                <a:ln/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 за кордоном</a:t>
            </a:r>
            <a:r>
              <a:rPr lang="ru-RU" sz="2000" b="1" dirty="0">
                <a:ln/>
                <a:solidFill>
                  <a:srgbClr val="003399"/>
                </a:solidFill>
                <a:latin typeface="Cambria" panose="02040503050406030204" pitchFamily="18" charset="0"/>
                <a:ea typeface="+mj-ea"/>
                <a:cs typeface="+mj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1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7504" y="1258119"/>
            <a:ext cx="8928992" cy="5555257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just">
              <a:defRPr/>
            </a:pP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uk-UA" sz="200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в пакет реєстраційних документів додати заяву</a:t>
            </a: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щодо надання можливості пройти </a:t>
            </a: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ЗНО з 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певного(</a:t>
            </a:r>
            <a:r>
              <a:rPr lang="uk-UA" sz="2000" dirty="0" err="1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их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) навчального(</a:t>
            </a:r>
            <a:r>
              <a:rPr lang="uk-UA" sz="2000" dirty="0" err="1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их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) предмета(</a:t>
            </a:r>
            <a:r>
              <a:rPr lang="uk-UA" sz="2000" dirty="0" err="1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ів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) під час додаткової </a:t>
            </a: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сесії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та документи, які підтверджують  право участі у додатковій сесії: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00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довідку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, що підтверджує факт навчання за кордоном, де зазначено період навчання</a:t>
            </a: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00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клопотання </a:t>
            </a:r>
            <a:r>
              <a:rPr lang="uk-UA" sz="200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релігійного управління 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(центру</a:t>
            </a: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00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медичний висновок 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про створення </a:t>
            </a: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особливих умов, що створюються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 виключно 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під час проведення додаткової сесії </a:t>
            </a:r>
            <a:endParaRPr lang="uk-UA" sz="2000" dirty="0" smtClean="0">
              <a:solidFill>
                <a:srgbClr val="003399"/>
              </a:solidFill>
              <a:effectLst/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00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копію </a:t>
            </a:r>
            <a:r>
              <a:rPr lang="uk-UA" sz="200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наказу 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або іншого розпорядчого документа про участь у міжнародних, всеукраїнських </a:t>
            </a: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заходах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00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довідку </a:t>
            </a:r>
            <a:r>
              <a:rPr lang="uk-UA" sz="200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із закладу освіти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, де вказано, що заявник дійсно навчається в цьому закладі освіти, а також дату складання ним державного </a:t>
            </a: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іспиту/ проходження практики, 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яка збігається з датою проведення </a:t>
            </a: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ЗНО з </a:t>
            </a:r>
            <a:r>
              <a:rPr lang="uk-UA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певного </a:t>
            </a:r>
            <a:r>
              <a:rPr lang="uk-UA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предмета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документ</a:t>
            </a:r>
            <a:r>
              <a:rPr lang="ru-RU" sz="200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ru-RU" sz="200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що</a:t>
            </a:r>
            <a:r>
              <a:rPr lang="ru-RU" sz="200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підтверджує</a:t>
            </a:r>
            <a:r>
              <a:rPr lang="ru-RU" sz="200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ru-RU" sz="2000" dirty="0" err="1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необхідність</a:t>
            </a:r>
            <a:r>
              <a:rPr lang="ru-RU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перебування</a:t>
            </a:r>
            <a:r>
              <a:rPr lang="ru-RU" sz="200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за кордоном</a:t>
            </a:r>
            <a:r>
              <a:rPr lang="ru-RU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 у день </a:t>
            </a:r>
            <a:r>
              <a:rPr lang="ru-RU" sz="2000" dirty="0" err="1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проведення</a:t>
            </a:r>
            <a:r>
              <a:rPr lang="ru-RU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ЗНО з </a:t>
            </a:r>
            <a:r>
              <a:rPr lang="ru-RU" sz="2000" dirty="0" err="1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певного</a:t>
            </a:r>
            <a:r>
              <a:rPr lang="ru-RU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ru-RU" sz="2000" dirty="0" err="1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навчального</a:t>
            </a:r>
            <a:r>
              <a:rPr lang="ru-RU" sz="2000" dirty="0">
                <a:solidFill>
                  <a:srgbClr val="003399"/>
                </a:solidFill>
                <a:effectLst/>
                <a:latin typeface="Cambria" panose="02040503050406030204" pitchFamily="18" charset="0"/>
              </a:rPr>
              <a:t> предмета</a:t>
            </a:r>
            <a:endParaRPr lang="uk-UA" sz="2000" dirty="0" smtClean="0">
              <a:solidFill>
                <a:srgbClr val="003399"/>
              </a:solidFill>
              <a:effectLst/>
              <a:latin typeface="Cambria" panose="02040503050406030204" pitchFamily="18" charset="0"/>
            </a:endParaRPr>
          </a:p>
          <a:p>
            <a:pPr algn="just">
              <a:defRPr/>
            </a:pPr>
            <a:endParaRPr lang="uk-UA" sz="2000" dirty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>
              <a:defRPr/>
            </a:pPr>
            <a:endParaRPr lang="uk-UA" sz="2000" dirty="0" smtClean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  <a:p>
            <a:pPr algn="just">
              <a:defRPr/>
            </a:pPr>
            <a:endParaRPr lang="uk-UA" sz="20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  <a:p>
            <a:pPr algn="just">
              <a:defRPr/>
            </a:pPr>
            <a:endParaRPr lang="uk-UA" sz="2000" dirty="0" smtClean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  <a:p>
            <a:pPr algn="just">
              <a:defRPr/>
            </a:pPr>
            <a:endParaRPr lang="uk-UA" sz="20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  <a:p>
            <a:pPr algn="just">
              <a:defRPr/>
            </a:pPr>
            <a:endParaRPr lang="uk-UA" sz="20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53799" y="101943"/>
            <a:ext cx="7903922" cy="1080120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2800" dirty="0">
                <a:solidFill>
                  <a:schemeClr val="accent3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Особи, </a:t>
            </a:r>
            <a:r>
              <a:rPr lang="uk-UA" sz="2800" dirty="0" smtClean="0">
                <a:solidFill>
                  <a:schemeClr val="accent3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які </a:t>
            </a: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реєструються </a:t>
            </a:r>
            <a:r>
              <a:rPr lang="uk-UA" sz="2800" dirty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для участі у додатковій </a:t>
            </a:r>
            <a:r>
              <a:rPr lang="uk-UA" sz="2800" dirty="0" smtClean="0">
                <a:ln/>
                <a:solidFill>
                  <a:srgbClr val="C00000"/>
                </a:solidFill>
                <a:latin typeface="Cambria" panose="02040503050406030204" pitchFamily="18" charset="0"/>
              </a:rPr>
              <a:t>сесії </a:t>
            </a:r>
            <a:r>
              <a:rPr lang="ru-RU" sz="28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2800" dirty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06.02- 19.03. 2018</a:t>
            </a:r>
            <a:r>
              <a:rPr lang="ru-RU" sz="28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) </a:t>
            </a:r>
            <a:r>
              <a:rPr lang="ru-RU" sz="2800" dirty="0" err="1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мають</a:t>
            </a:r>
            <a:r>
              <a:rPr lang="ru-RU" sz="28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:</a:t>
            </a:r>
          </a:p>
          <a:p>
            <a:pPr algn="ctr">
              <a:defRPr/>
            </a:pPr>
            <a:r>
              <a:rPr lang="ru-RU" sz="2800" dirty="0" smtClean="0">
                <a:ln/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endParaRPr lang="uk-UA" sz="2800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9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980728"/>
            <a:ext cx="7848872" cy="483209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Регіон обслуговування </a:t>
            </a:r>
            <a:r>
              <a:rPr lang="uk-UA" sz="2800" b="1" dirty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Дніпропетровського регіонального центру оцінювання якості освіти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uk-UA" sz="28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ДпРЦОЯО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): </a:t>
            </a:r>
            <a:b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800" b="1" dirty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Дніпропетровська та Запорізька області</a:t>
            </a:r>
            <a:br>
              <a:rPr lang="uk-UA" sz="2800" b="1" dirty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Телефони: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(056)790-24-99,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056)790-24-97 (факс)</a:t>
            </a:r>
            <a:b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8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Cайт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uk-UA" sz="2800" b="1" dirty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www.dneprtest.dp.ua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Е-</a:t>
            </a:r>
            <a:r>
              <a:rPr lang="uk-UA" sz="28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mail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smtClean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  <a:hlinkClick r:id="rId4"/>
              </a:rPr>
              <a:t>rc.dnepr@testportal.gov.ua</a:t>
            </a:r>
            <a:endParaRPr lang="uk-UA" sz="2800" b="1" dirty="0" smtClean="0">
              <a:solidFill>
                <a:srgbClr val="76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Сторінка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у «</a:t>
            </a:r>
            <a:r>
              <a:rPr lang="uk-UA" sz="28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Facebook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»: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Дніпропетровський РЦОЯО </a:t>
            </a:r>
            <a:b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800" b="1" dirty="0" smtClean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https</a:t>
            </a:r>
            <a:r>
              <a:rPr lang="uk-UA" sz="2800" b="1" dirty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://</a:t>
            </a:r>
            <a:r>
              <a:rPr lang="uk-UA" sz="2800" b="1" dirty="0" smtClean="0">
                <a:solidFill>
                  <a:srgbClr val="76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www.facebook.com/zno.dnepr?ref=hl</a:t>
            </a:r>
            <a:endParaRPr lang="uk-UA" sz="28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5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997"/>
            <a:ext cx="1104222" cy="611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980728"/>
            <a:ext cx="7061692" cy="3785652"/>
          </a:xfrm>
          <a:prstGeom prst="rect">
            <a:avLst/>
          </a:prstGeom>
          <a:solidFill>
            <a:srgbClr val="F7FEFF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Бажаємо</a:t>
            </a:r>
            <a:r>
              <a:rPr lang="ru-RU" sz="60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6000" b="1" dirty="0" err="1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успішної</a:t>
            </a:r>
            <a:r>
              <a:rPr lang="ru-RU" sz="60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r>
              <a:rPr lang="ru-RU" sz="6000" b="1" dirty="0" err="1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реєстрації</a:t>
            </a:r>
            <a:r>
              <a:rPr lang="ru-RU" sz="60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endParaRPr lang="ru-RU" sz="6000" b="1" dirty="0" smtClean="0">
              <a:solidFill>
                <a:srgbClr val="7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FrankRuehl" panose="020E0503060101010101" pitchFamily="34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та </a:t>
            </a:r>
            <a:r>
              <a:rPr lang="ru-RU" sz="6000" b="1" dirty="0" err="1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дякуємо</a:t>
            </a:r>
            <a:r>
              <a:rPr lang="ru-RU" sz="60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</a:t>
            </a:r>
            <a:br>
              <a:rPr lang="ru-RU" sz="60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</a:br>
            <a:r>
              <a:rPr lang="ru-RU" sz="60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за </a:t>
            </a:r>
            <a:r>
              <a:rPr lang="ru-RU" sz="6000" b="1" dirty="0" err="1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увагу</a:t>
            </a:r>
            <a:r>
              <a:rPr lang="ru-RU" sz="6000" b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FrankRuehl" panose="020E0503060101010101" pitchFamily="34" charset="-79"/>
              </a:rPr>
              <a:t> 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66380"/>
            <a:ext cx="1876151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2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03649" y="226360"/>
            <a:ext cx="7200799" cy="10801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uk-UA" dirty="0" err="1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Результати</a:t>
            </a:r>
            <a:r>
              <a:rPr lang="ru-RU" altLang="uk-UA" dirty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 ЗНО </a:t>
            </a:r>
            <a:r>
              <a:rPr lang="ru-RU" altLang="uk-UA" dirty="0" err="1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зараховуються</a:t>
            </a:r>
            <a:r>
              <a:rPr lang="ru-RU" altLang="uk-UA" dirty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, як – ДПА у 2018 </a:t>
            </a:r>
            <a:r>
              <a:rPr lang="ru-RU" altLang="uk-UA" dirty="0" err="1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році</a:t>
            </a:r>
            <a:r>
              <a:rPr lang="ru-RU" altLang="uk-UA" dirty="0">
                <a:ln/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  <a:p>
            <a:pPr algn="ctr" fontAlgn="auto">
              <a:spcAft>
                <a:spcPts val="0"/>
              </a:spcAft>
              <a:defRPr/>
            </a:pPr>
            <a:endParaRPr lang="uk-UA" altLang="uk-UA" dirty="0" smtClean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altLang="uk-UA" dirty="0">
              <a:ln/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628799"/>
            <a:ext cx="8177084" cy="2893100"/>
          </a:xfrm>
          <a:prstGeom prst="rect">
            <a:avLst/>
          </a:prstGeom>
          <a:solidFill>
            <a:srgbClr val="F7FEFF"/>
          </a:solidFill>
          <a:ln w="28575">
            <a:noFill/>
            <a:prstDash val="sysDot"/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pPr marL="0" lvl="2" algn="just" fontAlgn="auto">
              <a:spcAft>
                <a:spcPts val="0"/>
              </a:spcAft>
              <a:defRPr/>
            </a:pPr>
            <a:r>
              <a:rPr lang="uk-UA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Випускникам </a:t>
            </a:r>
            <a:r>
              <a:rPr lang="uk-UA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старшої школи ЗНЗ </a:t>
            </a:r>
            <a:r>
              <a:rPr lang="uk-UA" sz="2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поточного року – </a:t>
            </a:r>
            <a:r>
              <a:rPr lang="uk-UA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три предмета ЗНО</a:t>
            </a:r>
            <a:r>
              <a:rPr lang="uk-UA" sz="2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Batang" panose="02030600000101010101" pitchFamily="18" charset="-127"/>
              </a:rPr>
              <a:t>:</a:t>
            </a:r>
          </a:p>
          <a:p>
            <a:pPr marL="34290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6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Українська мова і </a:t>
            </a:r>
            <a:r>
              <a:rPr lang="uk-UA" sz="26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література (</a:t>
            </a:r>
            <a:r>
              <a:rPr lang="uk-UA" sz="26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українська мова) </a:t>
            </a:r>
          </a:p>
          <a:p>
            <a:pPr marL="34290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6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Математика або історія України (період ХХ – початок ХХІ століття)</a:t>
            </a:r>
          </a:p>
          <a:p>
            <a:pPr marL="342900" lvl="2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6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Один з навчальних предметів із затвердженого </a:t>
            </a:r>
            <a:r>
              <a:rPr lang="uk-UA" sz="26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Переліку</a:t>
            </a:r>
            <a:endParaRPr lang="uk-UA" sz="26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2" y="112458"/>
            <a:ext cx="1154649" cy="6391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62" y="5332969"/>
            <a:ext cx="120491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22516" y="4725144"/>
            <a:ext cx="7963063" cy="14465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uk-UA" sz="2200" b="1" i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Увага</a:t>
            </a:r>
            <a:r>
              <a:rPr lang="uk-UA" sz="2200" b="1" i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! </a:t>
            </a:r>
            <a:r>
              <a:rPr lang="uk-UA" sz="2200" b="1" i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uk-UA" sz="2200" b="1" i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Якщо </a:t>
            </a:r>
            <a:r>
              <a:rPr lang="uk-UA" sz="2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випускнику потрібно скласти </a:t>
            </a:r>
            <a:r>
              <a:rPr lang="en-US" sz="2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2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і </a:t>
            </a:r>
            <a:r>
              <a:rPr lang="uk-UA" sz="2200" b="1" i="1" u="sng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математику</a:t>
            </a:r>
            <a:r>
              <a:rPr lang="uk-UA" sz="2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, і </a:t>
            </a:r>
            <a:r>
              <a:rPr lang="uk-UA" sz="2200" b="1" i="1" u="sng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історію України</a:t>
            </a:r>
            <a:r>
              <a:rPr lang="uk-UA" sz="2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, він може обрати один </a:t>
            </a:r>
            <a:r>
              <a:rPr lang="uk-UA" sz="2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uk-UA" sz="2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uk-UA" sz="2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із </a:t>
            </a:r>
            <a:r>
              <a:rPr lang="uk-UA" sz="2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цих предметів </a:t>
            </a:r>
            <a:r>
              <a:rPr lang="uk-UA" sz="2200" b="1" i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2­</a:t>
            </a:r>
            <a:r>
              <a:rPr lang="en-US" sz="2200" b="1" i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-</a:t>
            </a:r>
            <a:r>
              <a:rPr lang="uk-UA" sz="2200" b="1" i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м </a:t>
            </a:r>
            <a:r>
              <a:rPr lang="uk-UA" sz="2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предметом ДПА, а інший – </a:t>
            </a:r>
            <a:r>
              <a:rPr lang="uk-UA" sz="2200" b="1" i="1" dirty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3-м.</a:t>
            </a:r>
          </a:p>
        </p:txBody>
      </p:sp>
    </p:spTree>
    <p:extLst>
      <p:ext uri="{BB962C8B-B14F-4D97-AF65-F5344CB8AC3E}">
        <p14:creationId xmlns:p14="http://schemas.microsoft.com/office/powerpoint/2010/main" val="2725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3350</Words>
  <Application>Microsoft Office PowerPoint</Application>
  <PresentationFormat>Экран (4:3)</PresentationFormat>
  <Paragraphs>426</Paragraphs>
  <Slides>88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88</vt:i4>
      </vt:variant>
    </vt:vector>
  </HeadingPairs>
  <TitlesOfParts>
    <vt:vector size="97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Алгоритм  реєстрації учасників  ЗНО 2018 </vt:lpstr>
      <vt:lpstr>І. Основні аспекти   реєстрації на ЗНО-2018 </vt:lpstr>
      <vt:lpstr>Нормативні документи, що регламентують реєстрацію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А. Мукомел</dc:creator>
  <cp:lastModifiedBy>Наталья А. Мукомел</cp:lastModifiedBy>
  <cp:revision>252</cp:revision>
  <dcterms:created xsi:type="dcterms:W3CDTF">2018-01-05T11:51:58Z</dcterms:created>
  <dcterms:modified xsi:type="dcterms:W3CDTF">2018-01-25T08:19:24Z</dcterms:modified>
</cp:coreProperties>
</file>