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1" r:id="rId3"/>
    <p:sldId id="259" r:id="rId4"/>
    <p:sldId id="258" r:id="rId5"/>
    <p:sldId id="260" r:id="rId6"/>
    <p:sldId id="263" r:id="rId7"/>
    <p:sldId id="264" r:id="rId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D33D5-B007-42E8-BF0A-C134E68E543A}" type="datetimeFigureOut">
              <a:rPr lang="uk-UA" smtClean="0"/>
              <a:t>21.12.2019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C7B0C-444F-40C2-A41B-F4562CBD023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30414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D33D5-B007-42E8-BF0A-C134E68E543A}" type="datetimeFigureOut">
              <a:rPr lang="uk-UA" smtClean="0"/>
              <a:t>21.12.2019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C7B0C-444F-40C2-A41B-F4562CBD023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1226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D33D5-B007-42E8-BF0A-C134E68E543A}" type="datetimeFigureOut">
              <a:rPr lang="uk-UA" smtClean="0"/>
              <a:t>21.12.2019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C7B0C-444F-40C2-A41B-F4562CBD023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84016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D33D5-B007-42E8-BF0A-C134E68E543A}" type="datetimeFigureOut">
              <a:rPr lang="uk-UA" smtClean="0"/>
              <a:t>21.12.2019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C7B0C-444F-40C2-A41B-F4562CBD023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73033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D33D5-B007-42E8-BF0A-C134E68E543A}" type="datetimeFigureOut">
              <a:rPr lang="uk-UA" smtClean="0"/>
              <a:t>21.12.2019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C7B0C-444F-40C2-A41B-F4562CBD023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17574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D33D5-B007-42E8-BF0A-C134E68E543A}" type="datetimeFigureOut">
              <a:rPr lang="uk-UA" smtClean="0"/>
              <a:t>21.12.2019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C7B0C-444F-40C2-A41B-F4562CBD023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17999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D33D5-B007-42E8-BF0A-C134E68E543A}" type="datetimeFigureOut">
              <a:rPr lang="uk-UA" smtClean="0"/>
              <a:t>21.12.2019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C7B0C-444F-40C2-A41B-F4562CBD023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97704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D33D5-B007-42E8-BF0A-C134E68E543A}" type="datetimeFigureOut">
              <a:rPr lang="uk-UA" smtClean="0"/>
              <a:t>21.12.2019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C7B0C-444F-40C2-A41B-F4562CBD023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5234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D33D5-B007-42E8-BF0A-C134E68E543A}" type="datetimeFigureOut">
              <a:rPr lang="uk-UA" smtClean="0"/>
              <a:t>21.12.2019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C7B0C-444F-40C2-A41B-F4562CBD023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04055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D33D5-B007-42E8-BF0A-C134E68E543A}" type="datetimeFigureOut">
              <a:rPr lang="uk-UA" smtClean="0"/>
              <a:t>21.12.2019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C7B0C-444F-40C2-A41B-F4562CBD023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96705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D33D5-B007-42E8-BF0A-C134E68E543A}" type="datetimeFigureOut">
              <a:rPr lang="uk-UA" smtClean="0"/>
              <a:t>21.12.2019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C7B0C-444F-40C2-A41B-F4562CBD023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83755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5000">
              <a:schemeClr val="accent1">
                <a:lumMod val="5000"/>
                <a:lumOff val="95000"/>
                <a:alpha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D33D5-B007-42E8-BF0A-C134E68E543A}" type="datetimeFigureOut">
              <a:rPr lang="uk-UA" smtClean="0"/>
              <a:t>21.12.2019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C7B0C-444F-40C2-A41B-F4562CBD023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97967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07504" y="-4685"/>
            <a:ext cx="1026577" cy="6833400"/>
            <a:chOff x="3122" y="0"/>
            <a:chExt cx="1026577" cy="6833400"/>
          </a:xfrm>
        </p:grpSpPr>
        <p:pic>
          <p:nvPicPr>
            <p:cNvPr id="1026" name="Picture 2" descr="d:\Users\Школа\Desktop\Screenshot_1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2" y="0"/>
              <a:ext cx="1020763" cy="22816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2" descr="d:\Users\Школа\Desktop\Screenshot_1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36" y="2270014"/>
              <a:ext cx="1020763" cy="22816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2" descr="d:\Users\Школа\Desktop\Screenshot_1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36" y="4551707"/>
              <a:ext cx="1020763" cy="22816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005617E2-C9C5-475C-B972-D6AF4AED4412}"/>
              </a:ext>
            </a:extLst>
          </p:cNvPr>
          <p:cNvSpPr txBox="1"/>
          <p:nvPr/>
        </p:nvSpPr>
        <p:spPr>
          <a:xfrm>
            <a:off x="3982353" y="4686300"/>
            <a:ext cx="488632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Підготувала директор </a:t>
            </a:r>
          </a:p>
          <a:p>
            <a:pPr algn="ctr"/>
            <a:r>
              <a:rPr lang="uk-UA" sz="2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КЗШ №68</a:t>
            </a:r>
          </a:p>
          <a:p>
            <a:pPr algn="ctr"/>
            <a:r>
              <a:rPr lang="uk-UA" sz="2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Людмила </a:t>
            </a:r>
            <a:r>
              <a:rPr lang="uk-UA" sz="2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Камлик</a:t>
            </a:r>
            <a:endParaRPr lang="en-US" sz="26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5005E2C5-CE3B-443C-8526-BEA6D0A648E5}"/>
              </a:ext>
            </a:extLst>
          </p:cNvPr>
          <p:cNvSpPr/>
          <p:nvPr/>
        </p:nvSpPr>
        <p:spPr>
          <a:xfrm>
            <a:off x="2151045" y="692696"/>
            <a:ext cx="5842112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виконання вимог та</a:t>
            </a:r>
          </a:p>
          <a:p>
            <a:pPr algn="ctr"/>
            <a:r>
              <a:rPr lang="uk-UA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оформлення документації </a:t>
            </a:r>
          </a:p>
          <a:p>
            <a:pPr algn="ctr"/>
            <a:r>
              <a:rPr lang="uk-UA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 до </a:t>
            </a:r>
            <a:r>
              <a:rPr lang="ru-RU" sz="36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Інструкції</a:t>
            </a:r>
            <a:endParaRPr lang="ru-RU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діловодства </a:t>
            </a:r>
          </a:p>
          <a:p>
            <a:pPr algn="ctr"/>
            <a:r>
              <a:rPr lang="uk-UA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endParaRPr lang="ru-RU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52844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07504" y="-4685"/>
            <a:ext cx="1026577" cy="6833400"/>
            <a:chOff x="3122" y="0"/>
            <a:chExt cx="1026577" cy="6833400"/>
          </a:xfrm>
        </p:grpSpPr>
        <p:pic>
          <p:nvPicPr>
            <p:cNvPr id="1026" name="Picture 2" descr="d:\Users\Школа\Desktop\Screenshot_1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2" y="0"/>
              <a:ext cx="1020763" cy="22816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2" descr="d:\Users\Школа\Desktop\Screenshot_1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36" y="2270014"/>
              <a:ext cx="1020763" cy="22816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2" descr="d:\Users\Школа\Desktop\Screenshot_1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36" y="4551707"/>
              <a:ext cx="1020763" cy="22816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71B627B-4FAA-4C7C-948C-846DCC6527A8}"/>
              </a:ext>
            </a:extLst>
          </p:cNvPr>
          <p:cNvSpPr/>
          <p:nvPr/>
        </p:nvSpPr>
        <p:spPr>
          <a:xfrm>
            <a:off x="1139895" y="125697"/>
            <a:ext cx="7771050" cy="6694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95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НОРМАТИВНО-ПРАВОВЕ ЗАБЕЗПЕЧЕННЯ: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uk-UA" sz="1950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Закони України:</a:t>
            </a:r>
            <a:endParaRPr lang="uk-UA" sz="195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95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«Про загальну середню освіту»</a:t>
            </a:r>
          </a:p>
          <a:p>
            <a:r>
              <a:rPr lang="uk-UA" sz="195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«Про звернення громадян»</a:t>
            </a:r>
          </a:p>
          <a:p>
            <a:r>
              <a:rPr lang="uk-UA" sz="195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«Про доступ до публічної інформації»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uk-UA" sz="1950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Постанова Кабінету Міністрів України:</a:t>
            </a:r>
            <a:endParaRPr lang="uk-UA" sz="195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95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від 08 серпня 2007 року № 1004</a:t>
            </a:r>
          </a:p>
          <a:p>
            <a:r>
              <a:rPr lang="uk-UA" sz="195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«Про проведення експертизи цінності документів»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uk-UA" sz="195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 Міністерства юстиції України від 18 червня 2015 року № 1000/5 «Про затвердження Правил організації діловодства та архівного зберігання документів у державних органах, органах місцевого самоврядування, на підприємствах, в установах і організаціях».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uk-UA" sz="195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 Міністерства юстиції України від 12 квітня 2012 року № 578/5 «Про затвердження Переліку типових документів, що створюються під час діяльності органів державної влади та місцевого самоврядування, інших установ, підприємств та організацій, із зазначенням строків зберігання документів».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uk-UA" sz="195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 Міністерства юстиції України від 19 червня 2013 року № 1227/5 «Про затвердження Типового положення про експертну комісію державного органу, органу місцевого самоврядування, державного і комунального підприємства, установи та організації».</a:t>
            </a:r>
          </a:p>
        </p:txBody>
      </p:sp>
    </p:spTree>
    <p:extLst>
      <p:ext uri="{BB962C8B-B14F-4D97-AF65-F5344CB8AC3E}">
        <p14:creationId xmlns:p14="http://schemas.microsoft.com/office/powerpoint/2010/main" val="3948614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07504" y="-4685"/>
            <a:ext cx="1026577" cy="6833400"/>
            <a:chOff x="3122" y="0"/>
            <a:chExt cx="1026577" cy="6833400"/>
          </a:xfrm>
        </p:grpSpPr>
        <p:pic>
          <p:nvPicPr>
            <p:cNvPr id="1026" name="Picture 2" descr="d:\Users\Школа\Desktop\Screenshot_1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2" y="0"/>
              <a:ext cx="1020763" cy="22816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2" descr="d:\Users\Школа\Desktop\Screenshot_1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36" y="2270014"/>
              <a:ext cx="1020763" cy="22816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2" descr="d:\Users\Школа\Desktop\Screenshot_1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36" y="4551707"/>
              <a:ext cx="1020763" cy="22816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1C94171-A0C0-4AB8-A062-CC51379CA072}"/>
              </a:ext>
            </a:extLst>
          </p:cNvPr>
          <p:cNvSpPr/>
          <p:nvPr/>
        </p:nvSpPr>
        <p:spPr>
          <a:xfrm>
            <a:off x="1228100" y="-4685"/>
            <a:ext cx="7802582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Криворізька загальноосвітня школа І-ІІІ ступенів №68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Криворізької міської ради Дніпропетровської області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НАКАЗ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20.08.2019                                                        м. Кривий Ріг	                                           № 295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розроблення </a:t>
            </a:r>
            <a:r>
              <a:rPr lang="uk-UA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проєкту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Інструкцій з діловодства в КЗШ № 68 та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Положення про експертну комісію закладу   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Згідно з Законом України «Про Національний архівний фонд і архівні установи», Порядком утворення та діяльності комісій з проведення експертизи цінності документів та Порядком віднесення документів до Національного архівного фонду та унікальних, їх обліку та зберігання, затверджених постановою Кабінету Міністрів України від 08.08.2007 № 1004, пункту 5 статті 43 ЗУ «Про загальну середню освіту»,  наказу МОН України від 25 червня 2018 року № 676 «Про затвердження Інструкції з діловодства для закладів загальної середньої освіти», наказу МОН України від 03 жовтня 2018 року №1/9-596 «Щодо застосування окремих положень Інструкцій з діловодства у закладах загальної середньої освіти», та  з метою визначення  практичної цінності документів, створюваних в процесі діяльності Криворізької загальноосвітньої школи  І-ІІ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ступенів № 68 та відбору їх на зберігання і знищення,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НАКАЗУЮ: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Для розроблення   </a:t>
            </a:r>
            <a:r>
              <a:rPr lang="uk-UA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проєкту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Інструкцій з діловодства в Криворізькій загальноосвітній школі І-ІІ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ступенів №68   затвердити такий  склад робочої групи: </a:t>
            </a:r>
            <a:r>
              <a:rPr lang="uk-UA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Синичич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В.В., Короленко В.В., </a:t>
            </a:r>
            <a:b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Петричкевич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Н.Я, </a:t>
            </a:r>
            <a:r>
              <a:rPr lang="uk-UA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Кужева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В.В.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Робочій групі до 25.09.2019 надати напрацьований </a:t>
            </a:r>
            <a:r>
              <a:rPr lang="uk-UA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Інструкції з діловодства в Криворізькій загальноосвітній школі І-ІІ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ступенів №68.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Затвердити  склад постійно діючої  експертної комісії (ЕК) для проведення експертизи цінності документів у КЗШ №68 в наступному складі:</a:t>
            </a:r>
          </a:p>
          <a:p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Голова комісії: Камлик Л.Я., директор школи.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Секретар комісії: Войтенко О.А., секретар-друкарка.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Члени комісії: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          заступник директора з навчально-виховної роботи </a:t>
            </a:r>
            <a:r>
              <a:rPr lang="uk-UA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Синичич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В.В.;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540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07504" y="-4685"/>
            <a:ext cx="1026577" cy="6833400"/>
            <a:chOff x="3122" y="0"/>
            <a:chExt cx="1026577" cy="6833400"/>
          </a:xfrm>
        </p:grpSpPr>
        <p:pic>
          <p:nvPicPr>
            <p:cNvPr id="1026" name="Picture 2" descr="d:\Users\Школа\Desktop\Screenshot_1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2" y="0"/>
              <a:ext cx="1020763" cy="22816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2" descr="d:\Users\Школа\Desktop\Screenshot_1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36" y="2270014"/>
              <a:ext cx="1020763" cy="22816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2" descr="d:\Users\Школа\Desktop\Screenshot_1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36" y="4551707"/>
              <a:ext cx="1020763" cy="22816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3B9F1CD-E1CB-4647-AB61-6751F6DEA87F}"/>
              </a:ext>
            </a:extLst>
          </p:cNvPr>
          <p:cNvSpPr/>
          <p:nvPr/>
        </p:nvSpPr>
        <p:spPr>
          <a:xfrm>
            <a:off x="1245861" y="-4685"/>
            <a:ext cx="7784822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uk-UA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Криворізька загальноосвітня школа І-ІІІ ступенів №68 </a:t>
            </a:r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uk-UA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Криворізької міської ради Дніпропетровської області</a:t>
            </a:r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 А К А </a:t>
            </a:r>
            <a:r>
              <a:rPr lang="uk-UA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>
              <a:spcAft>
                <a:spcPts val="0"/>
              </a:spcAft>
            </a:pPr>
            <a:r>
              <a:rPr lang="uk-UA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30.09.2019                                                       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м. К</a:t>
            </a:r>
            <a:r>
              <a:rPr lang="uk-UA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ривий</a:t>
            </a:r>
            <a:r>
              <a:rPr lang="uk-UA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Ріг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</a:t>
            </a:r>
            <a:r>
              <a:rPr lang="uk-UA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330 </a:t>
            </a:r>
          </a:p>
          <a:p>
            <a:pPr>
              <a:spcAft>
                <a:spcPts val="0"/>
              </a:spcAft>
            </a:pPr>
            <a:r>
              <a:rPr lang="uk-UA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 затвердження </a:t>
            </a:r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Інструкції з діловодства в КЗШ 68</a:t>
            </a:r>
            <a:br>
              <a:rPr lang="uk-UA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Відповідно до вимог чинних Законів України «Про освіту», ст.43. «Про загальну середню освіту»,  вимог до оформлення документів Уніфікованої системи організаційно-розпорядчої документації ДСТУ 4163-2003, наказу Міністерства освіти і науки  від 25.06.2018 №676 «Про Інструкції з діловодства у закладах загальної середньої освіти», зареєстрований у Міністерстві юстиції України 11.09.2018 за № 1028/32480, Листа-роз’яснення   МОН № 1/9-596 від 03.10.18 року «Щодо застосування окремих положень Інструкції з діловодства у закладах загальної середньої освіти», з метою встановлення єдиних вимог і подальшого вдосконалення системи роботи  школи з ведення діловодства впродовж 2020 року, підвищення відповідальності працівників за ведення ділової документації,</a:t>
            </a:r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НАКАЗУЮ:</a:t>
            </a:r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Затвердити </a:t>
            </a:r>
            <a:r>
              <a:rPr lang="uk-UA" sz="1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Інструкцію з діловодства у Криворізькій загальноосвітній школі І-ІІІ ступенів    №68 (Додається).</a:t>
            </a:r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Забезпечити ведення ділової документації українською мовою з безумовним дотриманням правил і рекомендацій щодо порядку здійснення ділових процесів, установлених  інструкцією з діловодства.    						               Упродовж 2020 року</a:t>
            </a:r>
            <a:b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Призначити відповідальною за ведення ділової документації та архів школи секретаря-друкарку                    Войтенко О.А.</a:t>
            </a:r>
            <a:b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Відповідальній за ведення  ділової документації Войтенко О.А.</a:t>
            </a:r>
            <a:br>
              <a:rPr lang="uk-UA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4.1. Ознайомлювати прийнятих на роботу педагогічних  працівників (працівника) навчального закладу з інструкцією з діловодства з реєстрацією у відповідному журналі.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У перший день роботи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238125" algn="l"/>
                <a:tab pos="270510" algn="l"/>
              </a:tabLst>
            </a:pPr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969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07504" y="-4685"/>
            <a:ext cx="1026577" cy="6833400"/>
            <a:chOff x="3122" y="0"/>
            <a:chExt cx="1026577" cy="6833400"/>
          </a:xfrm>
        </p:grpSpPr>
        <p:pic>
          <p:nvPicPr>
            <p:cNvPr id="1026" name="Picture 2" descr="d:\Users\Школа\Desktop\Screenshot_1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2" y="0"/>
              <a:ext cx="1020763" cy="22816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2" descr="d:\Users\Школа\Desktop\Screenshot_1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36" y="2270014"/>
              <a:ext cx="1020763" cy="22816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2" descr="d:\Users\Школа\Desktop\Screenshot_1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36" y="4551707"/>
              <a:ext cx="1020763" cy="22816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7E59304-4372-4466-8A53-AB535A5F98B5}"/>
              </a:ext>
            </a:extLst>
          </p:cNvPr>
          <p:cNvSpPr/>
          <p:nvPr/>
        </p:nvSpPr>
        <p:spPr>
          <a:xfrm>
            <a:off x="1253213" y="72696"/>
            <a:ext cx="7890787" cy="671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uk-UA" sz="1400" b="1" dirty="0">
                <a:solidFill>
                  <a:srgbClr val="00000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					</a:t>
            </a:r>
            <a:r>
              <a:rPr lang="uk-UA" sz="1400" dirty="0">
                <a:solidFill>
                  <a:srgbClr val="00000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ЗАТВЕРДЖЕНО</a:t>
            </a:r>
            <a:endParaRPr lang="ru-RU" sz="1400" dirty="0">
              <a:solidFill>
                <a:srgbClr val="00000A"/>
              </a:solidFill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uk-UA" sz="1400" dirty="0">
                <a:solidFill>
                  <a:srgbClr val="00000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                 </a:t>
            </a:r>
            <a:endParaRPr lang="ru-RU" sz="1400" dirty="0">
              <a:solidFill>
                <a:srgbClr val="00000A"/>
              </a:solidFill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uk-UA" sz="1400" dirty="0">
                <a:solidFill>
                  <a:srgbClr val="00000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                                                                                Наказ Криворізької загальноосвітньої</a:t>
            </a:r>
            <a:endParaRPr lang="ru-RU" sz="1400" dirty="0">
              <a:solidFill>
                <a:srgbClr val="00000A"/>
              </a:solidFill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lnSpc>
                <a:spcPts val="138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uk-UA" sz="1400" dirty="0">
                <a:solidFill>
                  <a:srgbClr val="00000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                                                                                школи І-ІІІ ступенів № 68                                        </a:t>
            </a:r>
            <a:endParaRPr lang="ru-RU" sz="1400" dirty="0">
              <a:solidFill>
                <a:srgbClr val="00000A"/>
              </a:solidFill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lnSpc>
                <a:spcPts val="138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uk-UA" sz="1400" dirty="0">
                <a:solidFill>
                  <a:srgbClr val="00000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                                                                                Криворізької міської ради  </a:t>
            </a:r>
            <a:endParaRPr lang="ru-RU" sz="1400" dirty="0">
              <a:solidFill>
                <a:srgbClr val="00000A"/>
              </a:solidFill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lnSpc>
                <a:spcPts val="138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uk-UA" sz="1400" dirty="0">
                <a:solidFill>
                  <a:srgbClr val="00000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                                                                                Дніпропетровської області                                                                             </a:t>
            </a:r>
            <a:endParaRPr lang="ru-RU" sz="1400" dirty="0">
              <a:solidFill>
                <a:srgbClr val="00000A"/>
              </a:solidFill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lnSpc>
                <a:spcPts val="1380"/>
              </a:lnSpc>
              <a:spcAft>
                <a:spcPts val="1000"/>
              </a:spcAft>
              <a:tabLst>
                <a:tab pos="450215" algn="l"/>
              </a:tabLst>
            </a:pPr>
            <a:r>
              <a:rPr lang="uk-UA" sz="1400" dirty="0">
                <a:solidFill>
                  <a:srgbClr val="00000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                                                                                 30 вересня 2019 № 330</a:t>
            </a:r>
            <a:endParaRPr lang="ru-RU" sz="1400" dirty="0">
              <a:solidFill>
                <a:srgbClr val="00000A"/>
              </a:solidFill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uk-UA" sz="1400" i="1" dirty="0">
                <a:solidFill>
                  <a:srgbClr val="00000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endParaRPr lang="ru-RU" sz="1400" dirty="0">
              <a:solidFill>
                <a:srgbClr val="00000A"/>
              </a:solidFill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ctr">
              <a:lnSpc>
                <a:spcPts val="138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uk-UA" sz="1400" b="1" dirty="0">
                <a:solidFill>
                  <a:srgbClr val="00000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ІНСТРУКЦІЯ</a:t>
            </a:r>
            <a:br>
              <a:rPr lang="uk-UA" sz="1400" b="1" dirty="0">
                <a:solidFill>
                  <a:srgbClr val="00000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endParaRPr lang="ru-RU" sz="1400" dirty="0">
              <a:solidFill>
                <a:srgbClr val="00000A"/>
              </a:solidFill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ctr">
              <a:lnSpc>
                <a:spcPts val="138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uk-UA" sz="1400" b="1" dirty="0">
                <a:solidFill>
                  <a:srgbClr val="00000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з діловодства у Криворізькій загальноосвітній школі І-ІІІ ступенів № 68</a:t>
            </a:r>
            <a:endParaRPr lang="ru-RU" sz="1400" dirty="0">
              <a:solidFill>
                <a:srgbClr val="00000A"/>
              </a:solidFill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ctr">
              <a:lnSpc>
                <a:spcPts val="138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uk-UA" sz="1400" dirty="0">
                <a:solidFill>
                  <a:srgbClr val="00000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ru-RU" sz="1400" dirty="0">
              <a:solidFill>
                <a:srgbClr val="00000A"/>
              </a:solidFill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lnSpc>
                <a:spcPts val="138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uk-UA" sz="1400" b="1" dirty="0">
                <a:solidFill>
                  <a:srgbClr val="00000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I. Загальні положення</a:t>
            </a:r>
            <a:endParaRPr lang="ru-RU" sz="1400" dirty="0">
              <a:solidFill>
                <a:srgbClr val="00000A"/>
              </a:solidFill>
              <a:latin typeface="Times New Roman" panose="020206030504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lvl="0">
              <a:lnSpc>
                <a:spcPts val="1380"/>
              </a:lnSpc>
              <a:spcAft>
                <a:spcPts val="1400"/>
              </a:spcAft>
              <a:tabLst>
                <a:tab pos="450215" algn="l"/>
              </a:tabLst>
            </a:pPr>
            <a:r>
              <a:rPr lang="uk-UA" sz="1400" dirty="0">
                <a:solidFill>
                  <a:srgbClr val="00000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1. Ця Інструкція встановлює загальні вимоги щодо документування управлінської інформації та організації роботи з документами у Криворізькій загальноосвітній школі І-ІІІ ступенів № 68 </a:t>
            </a:r>
            <a:br>
              <a:rPr lang="uk-UA" sz="1400" dirty="0">
                <a:solidFill>
                  <a:srgbClr val="00000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uk-UA" sz="1400" dirty="0">
                <a:solidFill>
                  <a:srgbClr val="00000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(далі - закладі).</a:t>
            </a:r>
            <a:br>
              <a:rPr lang="ru-RU" sz="1400" dirty="0">
                <a:solidFill>
                  <a:srgbClr val="00000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rgbClr val="00000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2. </a:t>
            </a:r>
            <a:r>
              <a:rPr lang="uk-UA" sz="1400" dirty="0">
                <a:solidFill>
                  <a:srgbClr val="00000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Дотримання вимог щодо порядку ведення документування, встановлених цією Інструкцією, є обов'язковим для закладу.</a:t>
            </a:r>
            <a:br>
              <a:rPr lang="ru-RU" sz="1400" dirty="0">
                <a:solidFill>
                  <a:srgbClr val="00000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uk-UA" sz="1400" dirty="0">
                <a:solidFill>
                  <a:srgbClr val="00000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3. Організація діловодства і контроль за своєчасним розглядом та проходженням документів у закладі здійснюються відповідальною особою (відповідальними особами), яка (які) призначається (призначаються) керівником закладу.</a:t>
            </a:r>
            <a:br>
              <a:rPr lang="ru-RU" sz="1400" dirty="0">
                <a:solidFill>
                  <a:srgbClr val="00000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rgbClr val="00000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4. </a:t>
            </a:r>
            <a:r>
              <a:rPr lang="uk-UA" sz="1400" dirty="0">
                <a:solidFill>
                  <a:srgbClr val="00000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Створення електронних документів здійснюється відповідно до Законів України "Про електронні документи та електронний документообіг", "Про електронний цифровий підпис", наказу Міністерства юстиції України від 11 листопада 2014 року № 1886/5 "Про затвердження Порядку роботи з електронними документами у діловодстві та їх підготовки до передавання на архівне зберігання", зареєстрованого в Міністерстві юстиції України 11 листопада 2014 року за № 1421/26198. </a:t>
            </a:r>
            <a:br>
              <a:rPr lang="ru-RU" sz="1400" dirty="0">
                <a:solidFill>
                  <a:srgbClr val="00000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uk-UA" sz="1400" dirty="0">
                <a:solidFill>
                  <a:srgbClr val="00000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Заклад  може створювати документи тимчасового (до 10 років включно) строку зберігання лише в електронній формі за умови наявності відповідного технічного забезпечення з урахуванням вимог законодавства України та Типової інструкції.</a:t>
            </a:r>
            <a:br>
              <a:rPr lang="ru-RU" sz="1400" dirty="0">
                <a:solidFill>
                  <a:srgbClr val="00000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rgbClr val="00000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5. </a:t>
            </a:r>
            <a:r>
              <a:rPr lang="uk-UA" sz="1400" dirty="0">
                <a:solidFill>
                  <a:srgbClr val="00000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Порядок організації діловодства за зверненнями громадян, запитами на публічну інформацію визначається Законами України "Про звернення громадян", "Про доступ до публічної інформації".</a:t>
            </a:r>
            <a:br>
              <a:rPr lang="ru-RU" sz="1400" dirty="0">
                <a:solidFill>
                  <a:srgbClr val="00000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rgbClr val="00000A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6. </a:t>
            </a:r>
            <a:r>
              <a:rPr lang="uk-UA" sz="1400" dirty="0">
                <a:latin typeface="Times New Roman" panose="02020603050405020304" pitchFamily="18" charset="0"/>
                <a:ea typeface="Droid Sans Fallback"/>
                <a:cs typeface="Times New Roman" panose="02020603050405020304" pitchFamily="18" charset="0"/>
              </a:rPr>
              <a:t>У закладі діловодство здійснюється державною мовою. Документи складаються державною мовою, крім випадків, передбачених законодавством про мови в Україні.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138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99502" y="12300"/>
            <a:ext cx="1026577" cy="6833400"/>
            <a:chOff x="3122" y="0"/>
            <a:chExt cx="1026577" cy="6833400"/>
          </a:xfrm>
        </p:grpSpPr>
        <p:pic>
          <p:nvPicPr>
            <p:cNvPr id="1026" name="Picture 2" descr="d:\Users\Школа\Desktop\Screenshot_1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2" y="0"/>
              <a:ext cx="1020763" cy="22816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2" descr="d:\Users\Школа\Desktop\Screenshot_1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36" y="2270014"/>
              <a:ext cx="1020763" cy="22816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2" descr="d:\Users\Школа\Desktop\Screenshot_1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36" y="4551707"/>
              <a:ext cx="1020763" cy="22816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2FAC3E3-18D4-4FE2-878D-C1B73B5AA525}"/>
              </a:ext>
            </a:extLst>
          </p:cNvPr>
          <p:cNvSpPr/>
          <p:nvPr/>
        </p:nvSpPr>
        <p:spPr>
          <a:xfrm>
            <a:off x="1137364" y="71025"/>
            <a:ext cx="7926002" cy="6774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uk-UA" sz="1400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Криворізька загальноосвітня школа І-ІІІ ступенів № 68 </a:t>
            </a:r>
            <a:endParaRPr lang="ru-RU" sz="1400" dirty="0">
              <a:solidFill>
                <a:srgbClr val="00000A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uk-UA" sz="1400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Криворізької міської ради Дніпропетровської області</a:t>
            </a:r>
            <a:endParaRPr lang="ru-RU" sz="1400" dirty="0">
              <a:solidFill>
                <a:srgbClr val="00000A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400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ru-RU" sz="1400" kern="0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 А К А </a:t>
            </a:r>
            <a:r>
              <a:rPr lang="uk-UA" sz="1400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endParaRPr lang="ru-RU" sz="1400" dirty="0">
              <a:solidFill>
                <a:srgbClr val="00000A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400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>
              <a:spcAft>
                <a:spcPts val="0"/>
              </a:spcAft>
            </a:pPr>
            <a:r>
              <a:rPr lang="uk-UA" sz="1400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30.09.2019                                                          </a:t>
            </a:r>
            <a:r>
              <a:rPr lang="ru-RU" sz="1400" dirty="0" err="1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м.К</a:t>
            </a:r>
            <a:r>
              <a:rPr lang="uk-UA" sz="1400" dirty="0" err="1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ривий</a:t>
            </a:r>
            <a:r>
              <a:rPr lang="uk-UA" sz="1400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Ріг</a:t>
            </a:r>
            <a:r>
              <a:rPr lang="ru-RU" sz="1400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</a:t>
            </a:r>
            <a:r>
              <a:rPr lang="uk-UA" sz="1400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1400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331    </a:t>
            </a:r>
          </a:p>
          <a:p>
            <a:pPr>
              <a:spcAft>
                <a:spcPts val="0"/>
              </a:spcAft>
            </a:pPr>
            <a:r>
              <a:rPr lang="uk-UA" sz="1400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solidFill>
                <a:srgbClr val="00000A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sz="1400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 затвердження номенклатури </a:t>
            </a:r>
            <a:endParaRPr lang="ru-RU" sz="1400" dirty="0">
              <a:solidFill>
                <a:srgbClr val="00000A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1400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справ у КЗШ № 68</a:t>
            </a:r>
            <a:endParaRPr lang="ru-RU" sz="1400" dirty="0">
              <a:solidFill>
                <a:srgbClr val="00000A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1400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solidFill>
                <a:srgbClr val="00000A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20000"/>
              </a:lnSpc>
              <a:spcAft>
                <a:spcPts val="700"/>
              </a:spcAft>
            </a:pPr>
            <a:r>
              <a:rPr lang="uk-UA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Відповідно до вимог чинних Законів України «Про освіту», ст. 43 «Про загальну середню освіту», Вимог до оформлення документів Уніфікованої системи організаційно-розпорядчої документації ДСТУ 4163-2003, Типової інструкції з діловодства у загальноосвітніх навчальних закладах усіх типів і форм власності, затвердженої наказом Міністерства освіти і науки України від 25.06.2018 № 676 «Про затвердження інструкції з діловодства у закладах загальної середньої освіти»</a:t>
            </a:r>
            <a:r>
              <a:rPr lang="uk-UA" sz="1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листа-роз’яснення МОН № 1/9-596 від 03.10.18 року «Щодо застосування окремих положень Інструкції з діловодства у закладах загальної середньої освіти», та з метою систематизації та впорядкування ведення документації,</a:t>
            </a:r>
            <a:endParaRPr lang="ru-RU" sz="1400" dirty="0">
              <a:solidFill>
                <a:srgbClr val="00000A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НАКАЗУЮ:</a:t>
            </a:r>
            <a:endParaRPr lang="ru-RU" sz="1400" dirty="0">
              <a:solidFill>
                <a:srgbClr val="00000A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1400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Затвердити номенклатуру справ комунального закладу Криворізька загальноосвітня школа І – ІІІ ступенів № 68 Криворізької міської ради Дніпропетровської області  на 2020 рік (додаток 1) та ввести в дію 02.01.2020.</a:t>
            </a:r>
            <a:endParaRPr lang="ru-RU" sz="1400" dirty="0">
              <a:solidFill>
                <a:srgbClr val="00000A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1400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Відповідальність за організацію діловодства у закладі покласти на заступника директора з навчально-виховної роботи </a:t>
            </a:r>
            <a:r>
              <a:rPr lang="uk-UA" sz="1400" dirty="0" err="1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Синичич</a:t>
            </a:r>
            <a:r>
              <a:rPr lang="uk-UA" sz="1400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В.В.</a:t>
            </a:r>
            <a:endParaRPr lang="ru-RU" sz="1400" dirty="0">
              <a:solidFill>
                <a:srgbClr val="00000A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1400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Працівникам навчального закладу:</a:t>
            </a:r>
            <a:endParaRPr lang="ru-RU" sz="1400" dirty="0">
              <a:solidFill>
                <a:srgbClr val="00000A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1400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3.1. Забезпечити приведення справ у відповідність до затвердженої номенклатури справ.</a:t>
            </a:r>
            <a:endParaRPr lang="ru-RU" sz="1400" dirty="0">
              <a:solidFill>
                <a:srgbClr val="00000A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uk-UA" sz="1400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 08.01.2020</a:t>
            </a:r>
            <a:endParaRPr lang="ru-RU" sz="1400" dirty="0">
              <a:solidFill>
                <a:srgbClr val="00000A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1400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3.2. Вести справи згідно з функціональними </a:t>
            </a:r>
            <a:r>
              <a:rPr lang="uk-UA" sz="1400" dirty="0" err="1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обов</a:t>
            </a:r>
            <a:r>
              <a:rPr lang="ru-RU" sz="1400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1400" dirty="0" err="1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язками</a:t>
            </a:r>
            <a:r>
              <a:rPr lang="uk-UA" sz="1400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відповідно до затвердженої номенклатури.</a:t>
            </a:r>
            <a:endParaRPr lang="ru-RU" sz="1400" dirty="0">
              <a:solidFill>
                <a:srgbClr val="00000A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uk-UA" sz="1400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Упродовж 2020 року</a:t>
            </a:r>
            <a:endParaRPr lang="ru-RU" sz="1400" dirty="0">
              <a:solidFill>
                <a:srgbClr val="00000A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036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07504" y="-4685"/>
            <a:ext cx="1026577" cy="6833400"/>
            <a:chOff x="3122" y="0"/>
            <a:chExt cx="1026577" cy="6833400"/>
          </a:xfrm>
        </p:grpSpPr>
        <p:pic>
          <p:nvPicPr>
            <p:cNvPr id="1026" name="Picture 2" descr="d:\Users\Школа\Desktop\Screenshot_1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2" y="0"/>
              <a:ext cx="1020763" cy="22816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2" descr="d:\Users\Школа\Desktop\Screenshot_1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36" y="2270014"/>
              <a:ext cx="1020763" cy="22816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2" descr="d:\Users\Школа\Desktop\Screenshot_1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36" y="4551707"/>
              <a:ext cx="1020763" cy="22816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7500E52D-6C21-41C4-B48C-1BE136F433A5}"/>
              </a:ext>
            </a:extLst>
          </p:cNvPr>
          <p:cNvSpPr/>
          <p:nvPr/>
        </p:nvSpPr>
        <p:spPr>
          <a:xfrm>
            <a:off x="1259632" y="692696"/>
            <a:ext cx="770485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spcBef>
                <a:spcPts val="500"/>
              </a:spcBef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СКЛАДАННЯ НОМЕНКЛАТУРИ СПРАВ</a:t>
            </a:r>
          </a:p>
          <a:p>
            <a:pPr marL="270510" algn="just"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Заклад,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утворюються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НАФ,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погоджує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номенклатуру справ з ЕК органу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Номенклатура справ закладу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підлягає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погодженню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архівом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органом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один раз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п'ять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невідкладно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істотних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функціях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Погоджену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ЕПК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державного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архіву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ЕК органу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номенклатуру справ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затверджує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закладу.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Наприкінці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року номенклатура справ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закривається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підсумковим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записом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справ,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заведених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році.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Номенклатура справ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щороку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пізніше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грудня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уточнюється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затверджується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закладу та вводиться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01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січня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року.</a:t>
            </a:r>
          </a:p>
        </p:txBody>
      </p:sp>
    </p:spTree>
    <p:extLst>
      <p:ext uri="{BB962C8B-B14F-4D97-AF65-F5344CB8AC3E}">
        <p14:creationId xmlns:p14="http://schemas.microsoft.com/office/powerpoint/2010/main" val="26782912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1391</Words>
  <Application>Microsoft Office PowerPoint</Application>
  <PresentationFormat>Экран (4:3)</PresentationFormat>
  <Paragraphs>91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Школа</dc:creator>
  <cp:lastModifiedBy>Евгений Ряпов</cp:lastModifiedBy>
  <cp:revision>45</cp:revision>
  <dcterms:created xsi:type="dcterms:W3CDTF">2019-12-21T14:47:44Z</dcterms:created>
  <dcterms:modified xsi:type="dcterms:W3CDTF">2019-12-21T17:58:43Z</dcterms:modified>
</cp:coreProperties>
</file>