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9"/>
  </p:notesMasterIdLst>
  <p:sldIdLst>
    <p:sldId id="256" r:id="rId2"/>
    <p:sldId id="284" r:id="rId3"/>
    <p:sldId id="258" r:id="rId4"/>
    <p:sldId id="285" r:id="rId5"/>
    <p:sldId id="286" r:id="rId6"/>
    <p:sldId id="283" r:id="rId7"/>
    <p:sldId id="278" r:id="rId8"/>
  </p:sldIdLst>
  <p:sldSz cx="9144000" cy="5143500" type="screen16x9"/>
  <p:notesSz cx="6858000" cy="9144000"/>
  <p:embeddedFontLst>
    <p:embeddedFont>
      <p:font typeface="Poppins" charset="0"/>
      <p:regular r:id="rId10"/>
      <p:bold r:id="rId11"/>
      <p:italic r:id="rId12"/>
      <p:boldItalic r:id="rId13"/>
    </p:embeddedFont>
    <p:embeddedFont>
      <p:font typeface="Montserrat" charset="-52"/>
      <p:regular r:id="rId14"/>
      <p:bold r:id="rId15"/>
      <p:italic r:id="rId16"/>
      <p:boldItalic r:id="rId17"/>
    </p:embeddedFont>
    <p:embeddedFont>
      <p:font typeface="Montserrat Light" charset="-52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0066"/>
  </p:clrMru>
</p:presentationPr>
</file>

<file path=ppt/tableStyles.xml><?xml version="1.0" encoding="utf-8"?>
<a:tblStyleLst xmlns:a="http://schemas.openxmlformats.org/drawingml/2006/main" def="{B5994EA5-9E37-43C7-85AB-7422AF3DA414}">
  <a:tblStyle styleId="{B5994EA5-9E37-43C7-85AB-7422AF3DA4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41a8829c09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41a8829c09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>
            <a:off x="912725" y="0"/>
            <a:ext cx="8231275" cy="4331550"/>
            <a:chOff x="0" y="0"/>
            <a:chExt cx="8231275" cy="4331550"/>
          </a:xfrm>
        </p:grpSpPr>
        <p:pic>
          <p:nvPicPr>
            <p:cNvPr id="11" name="Google Shape;1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343487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" name="Google Shape;12;p2"/>
            <p:cNvGrpSpPr/>
            <p:nvPr/>
          </p:nvGrpSpPr>
          <p:grpSpPr>
            <a:xfrm>
              <a:off x="0" y="2747250"/>
              <a:ext cx="3429750" cy="896675"/>
              <a:chOff x="0" y="0"/>
              <a:chExt cx="3429750" cy="896675"/>
            </a:xfrm>
          </p:grpSpPr>
          <p:pic>
            <p:nvPicPr>
              <p:cNvPr id="13" name="Google Shape;1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685975" y="2061250"/>
              <a:ext cx="3429750" cy="896675"/>
              <a:chOff x="0" y="0"/>
              <a:chExt cx="3429750" cy="896675"/>
            </a:xfrm>
          </p:grpSpPr>
          <p:pic>
            <p:nvPicPr>
              <p:cNvPr id="16" name="Google Shape;1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0" y="1373625"/>
              <a:ext cx="3429750" cy="896675"/>
              <a:chOff x="0" y="0"/>
              <a:chExt cx="3429750" cy="896675"/>
            </a:xfrm>
          </p:grpSpPr>
          <p:pic>
            <p:nvPicPr>
              <p:cNvPr id="19" name="Google Shape;1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685975" y="687625"/>
              <a:ext cx="7545300" cy="896675"/>
              <a:chOff x="0" y="0"/>
              <a:chExt cx="7545300" cy="896675"/>
            </a:xfrm>
          </p:grpSpPr>
          <p:pic>
            <p:nvPicPr>
              <p:cNvPr id="22" name="Google Shape;2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oogle Shape;2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oogle Shape;2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" name="Google Shape;26;p2"/>
            <p:cNvGrpSpPr/>
            <p:nvPr/>
          </p:nvGrpSpPr>
          <p:grpSpPr>
            <a:xfrm>
              <a:off x="0" y="0"/>
              <a:ext cx="7545300" cy="896675"/>
              <a:chOff x="0" y="0"/>
              <a:chExt cx="7545300" cy="896675"/>
            </a:xfrm>
          </p:grpSpPr>
          <p:pic>
            <p:nvPicPr>
              <p:cNvPr id="27" name="Google Shape;2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" name="Google Shape;2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2027622" y="1953315"/>
            <a:ext cx="50733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flipH="1">
            <a:off x="0" y="3088098"/>
            <a:ext cx="4115725" cy="2270300"/>
            <a:chOff x="4115550" y="2061250"/>
            <a:chExt cx="4115725" cy="2270300"/>
          </a:xfrm>
        </p:grpSpPr>
        <p:grpSp>
          <p:nvGrpSpPr>
            <p:cNvPr id="33" name="Google Shape;33;p2"/>
            <p:cNvGrpSpPr/>
            <p:nvPr/>
          </p:nvGrpSpPr>
          <p:grpSpPr>
            <a:xfrm>
              <a:off x="4801525" y="3434875"/>
              <a:ext cx="3429750" cy="896675"/>
              <a:chOff x="4115550" y="0"/>
              <a:chExt cx="3429750" cy="896675"/>
            </a:xfrm>
          </p:grpSpPr>
          <p:pic>
            <p:nvPicPr>
              <p:cNvPr id="34" name="Google Shape;3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37" name="Google Shape;3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9" name="Google Shape;39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5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116" name="Google Shape;116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8" name="Google Shape;118;p5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19" name="Google Shape;11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0" name="Google Shape;12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1" name="Google Shape;12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2" name="Google Shape;122;p5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23" name="Google Shape;123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4" name="Google Shape;12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5" name="Google Shape;12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6" name="Google Shape;126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7" name="Google Shape;127;p5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28" name="Google Shape;12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9" name="Google Shape;129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0" name="Google Shape;130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1" name="Google Shape;131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32" name="Google Shape;132;p5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133" name="Google Shape;133;p5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34" name="Google Shape;13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5" name="Google Shape;135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6" name="Google Shape;136;p5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37" name="Google Shape;137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8" name="Google Shape;138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9" name="Google Shape;13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❑"/>
              <a:defRPr/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❏"/>
              <a:defRPr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7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175" name="Google Shape;175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7" name="Google Shape;177;p7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178" name="Google Shape;17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9" name="Google Shape;17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0" name="Google Shape;18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1" name="Google Shape;181;p7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182" name="Google Shape;18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3" name="Google Shape;18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5" name="Google Shape;18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6" name="Google Shape;186;p7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187" name="Google Shape;18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8" name="Google Shape;18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91" name="Google Shape;191;p7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192" name="Google Shape;192;p7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193" name="Google Shape;19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4" name="Google Shape;19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5" name="Google Shape;195;p7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196" name="Google Shape;19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7" name="Google Shape;19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98" name="Google Shape;198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23277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body" idx="2"/>
          </p:nvPr>
        </p:nvSpPr>
        <p:spPr>
          <a:xfrm>
            <a:off x="3376062" y="1524375"/>
            <a:ext cx="23277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3"/>
          </p:nvPr>
        </p:nvSpPr>
        <p:spPr>
          <a:xfrm>
            <a:off x="5975674" y="1524375"/>
            <a:ext cx="2327700" cy="307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❏"/>
              <a:defRPr sz="1600"/>
            </a:lvl9pPr>
          </a:lstStyle>
          <a:p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8"/>
          <p:cNvGrpSpPr/>
          <p:nvPr/>
        </p:nvGrpSpPr>
        <p:grpSpPr>
          <a:xfrm flipH="1">
            <a:off x="4363774" y="-3213"/>
            <a:ext cx="4780226" cy="2116171"/>
            <a:chOff x="0" y="0"/>
            <a:chExt cx="5072935" cy="2245751"/>
          </a:xfrm>
        </p:grpSpPr>
        <p:pic>
          <p:nvPicPr>
            <p:cNvPr id="206" name="Google Shape;206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693130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22766" y="1270348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08" name="Google Shape;208;p8"/>
            <p:cNvGrpSpPr/>
            <p:nvPr/>
          </p:nvGrpSpPr>
          <p:grpSpPr>
            <a:xfrm>
              <a:off x="0" y="846565"/>
              <a:ext cx="3381962" cy="552621"/>
              <a:chOff x="0" y="0"/>
              <a:chExt cx="5487525" cy="896675"/>
            </a:xfrm>
          </p:grpSpPr>
          <p:pic>
            <p:nvPicPr>
              <p:cNvPr id="209" name="Google Shape;20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0" name="Google Shape;21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1" name="Google Shape;21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2" name="Google Shape;212;p8"/>
            <p:cNvGrpSpPr/>
            <p:nvPr/>
          </p:nvGrpSpPr>
          <p:grpSpPr>
            <a:xfrm>
              <a:off x="422766" y="423783"/>
              <a:ext cx="4650168" cy="552621"/>
              <a:chOff x="0" y="0"/>
              <a:chExt cx="7545300" cy="896675"/>
            </a:xfrm>
          </p:grpSpPr>
          <p:pic>
            <p:nvPicPr>
              <p:cNvPr id="213" name="Google Shape;213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4" name="Google Shape;21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5" name="Google Shape;21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6" name="Google Shape;216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7" name="Google Shape;217;p8"/>
            <p:cNvGrpSpPr/>
            <p:nvPr/>
          </p:nvGrpSpPr>
          <p:grpSpPr>
            <a:xfrm>
              <a:off x="0" y="0"/>
              <a:ext cx="4650168" cy="552621"/>
              <a:chOff x="0" y="0"/>
              <a:chExt cx="7545300" cy="896675"/>
            </a:xfrm>
          </p:grpSpPr>
          <p:pic>
            <p:nvPicPr>
              <p:cNvPr id="218" name="Google Shape;21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9" name="Google Shape;219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0" name="Google Shape;220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1" name="Google Shape;221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22" name="Google Shape;222;p8"/>
          <p:cNvGrpSpPr/>
          <p:nvPr/>
        </p:nvGrpSpPr>
        <p:grpSpPr>
          <a:xfrm flipH="1">
            <a:off x="6" y="3953174"/>
            <a:ext cx="2390164" cy="1318453"/>
            <a:chOff x="6607482" y="3879952"/>
            <a:chExt cx="2536521" cy="1399186"/>
          </a:xfrm>
        </p:grpSpPr>
        <p:grpSp>
          <p:nvGrpSpPr>
            <p:cNvPr id="223" name="Google Shape;223;p8"/>
            <p:cNvGrpSpPr/>
            <p:nvPr/>
          </p:nvGrpSpPr>
          <p:grpSpPr>
            <a:xfrm>
              <a:off x="6607482" y="4726517"/>
              <a:ext cx="2113755" cy="552621"/>
              <a:chOff x="2057775" y="0"/>
              <a:chExt cx="3429750" cy="896675"/>
            </a:xfrm>
          </p:grpSpPr>
          <p:pic>
            <p:nvPicPr>
              <p:cNvPr id="224" name="Google Shape;224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5" name="Google Shape;225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26" name="Google Shape;226;p8"/>
            <p:cNvGrpSpPr/>
            <p:nvPr/>
          </p:nvGrpSpPr>
          <p:grpSpPr>
            <a:xfrm>
              <a:off x="7030248" y="4303735"/>
              <a:ext cx="2113755" cy="552621"/>
              <a:chOff x="2057775" y="0"/>
              <a:chExt cx="3429750" cy="896675"/>
            </a:xfrm>
          </p:grpSpPr>
          <p:pic>
            <p:nvPicPr>
              <p:cNvPr id="227" name="Google Shape;227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8" name="Google Shape;228;p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29" name="Google Shape;229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875688" y="3879952"/>
              <a:ext cx="845548" cy="5526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8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emboss" type="blank">
  <p:cSld name="BLANK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262" name="Google Shape;262;p10"/>
          <p:cNvGrpSpPr/>
          <p:nvPr/>
        </p:nvGrpSpPr>
        <p:grpSpPr>
          <a:xfrm flipH="1">
            <a:off x="5714250" y="0"/>
            <a:ext cx="3429750" cy="3643925"/>
            <a:chOff x="0" y="0"/>
            <a:chExt cx="3429750" cy="3643925"/>
          </a:xfrm>
        </p:grpSpPr>
        <p:pic>
          <p:nvPicPr>
            <p:cNvPr id="263" name="Google Shape;263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2747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1373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75" y="687625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7" name="Google Shape;267;p10"/>
            <p:cNvGrpSpPr/>
            <p:nvPr/>
          </p:nvGrpSpPr>
          <p:grpSpPr>
            <a:xfrm>
              <a:off x="0" y="0"/>
              <a:ext cx="3429750" cy="896675"/>
              <a:chOff x="0" y="0"/>
              <a:chExt cx="3429750" cy="896675"/>
            </a:xfrm>
          </p:grpSpPr>
          <p:pic>
            <p:nvPicPr>
              <p:cNvPr id="268" name="Google Shape;268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9" name="Google Shape;269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0" name="Google Shape;270;p10"/>
          <p:cNvGrpSpPr/>
          <p:nvPr/>
        </p:nvGrpSpPr>
        <p:grpSpPr>
          <a:xfrm flipH="1">
            <a:off x="0" y="3095415"/>
            <a:ext cx="5487525" cy="2270300"/>
            <a:chOff x="2743750" y="2061250"/>
            <a:chExt cx="5487525" cy="2270300"/>
          </a:xfrm>
        </p:grpSpPr>
        <p:grpSp>
          <p:nvGrpSpPr>
            <p:cNvPr id="271" name="Google Shape;271;p10"/>
            <p:cNvGrpSpPr/>
            <p:nvPr/>
          </p:nvGrpSpPr>
          <p:grpSpPr>
            <a:xfrm>
              <a:off x="2743750" y="3434875"/>
              <a:ext cx="5487525" cy="896675"/>
              <a:chOff x="2057775" y="0"/>
              <a:chExt cx="5487525" cy="896675"/>
            </a:xfrm>
          </p:grpSpPr>
          <p:pic>
            <p:nvPicPr>
              <p:cNvPr id="272" name="Google Shape;272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3" name="Google Shape;273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4" name="Google Shape;274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5" name="Google Shape;275;p10"/>
            <p:cNvGrpSpPr/>
            <p:nvPr/>
          </p:nvGrpSpPr>
          <p:grpSpPr>
            <a:xfrm>
              <a:off x="4115550" y="2747250"/>
              <a:ext cx="3429750" cy="896675"/>
              <a:chOff x="4115550" y="0"/>
              <a:chExt cx="3429750" cy="896675"/>
            </a:xfrm>
          </p:grpSpPr>
          <p:pic>
            <p:nvPicPr>
              <p:cNvPr id="276" name="Google Shape;276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7" name="Google Shape;277;p1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78" name="Google Shape;278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59300" y="2061250"/>
              <a:ext cx="1371975" cy="896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281" name="Google Shape;281;p11"/>
          <p:cNvGrpSpPr/>
          <p:nvPr/>
        </p:nvGrpSpPr>
        <p:grpSpPr>
          <a:xfrm>
            <a:off x="-4" y="2743188"/>
            <a:ext cx="3186606" cy="2524130"/>
            <a:chOff x="4364071" y="-3213"/>
            <a:chExt cx="3186606" cy="2524130"/>
          </a:xfrm>
        </p:grpSpPr>
        <p:grpSp>
          <p:nvGrpSpPr>
            <p:cNvPr id="282" name="Google Shape;282;p11"/>
            <p:cNvGrpSpPr/>
            <p:nvPr/>
          </p:nvGrpSpPr>
          <p:grpSpPr>
            <a:xfrm flipH="1">
              <a:off x="4364072" y="2000218"/>
              <a:ext cx="3186606" cy="520699"/>
              <a:chOff x="2057775" y="0"/>
              <a:chExt cx="5487525" cy="896675"/>
            </a:xfrm>
          </p:grpSpPr>
          <p:pic>
            <p:nvPicPr>
              <p:cNvPr id="283" name="Google Shape;283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4" name="Google Shape;284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5" name="Google Shape;28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6" name="Google Shape;286;p11"/>
            <p:cNvGrpSpPr/>
            <p:nvPr/>
          </p:nvGrpSpPr>
          <p:grpSpPr>
            <a:xfrm flipH="1">
              <a:off x="4762444" y="1600887"/>
              <a:ext cx="1991656" cy="520699"/>
              <a:chOff x="4115550" y="0"/>
              <a:chExt cx="3429750" cy="896675"/>
            </a:xfrm>
          </p:grpSpPr>
          <p:pic>
            <p:nvPicPr>
              <p:cNvPr id="287" name="Google Shape;28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8" name="Google Shape;28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9" name="Google Shape;289;p11"/>
            <p:cNvGrpSpPr/>
            <p:nvPr/>
          </p:nvGrpSpPr>
          <p:grpSpPr>
            <a:xfrm flipH="1">
              <a:off x="4364072" y="1198193"/>
              <a:ext cx="1991656" cy="520699"/>
              <a:chOff x="4115550" y="0"/>
              <a:chExt cx="3429750" cy="896675"/>
            </a:xfrm>
          </p:grpSpPr>
          <p:pic>
            <p:nvPicPr>
              <p:cNvPr id="290" name="Google Shape;290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1" name="Google Shape;29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17332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92" name="Google Shape;292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798862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364071" y="396118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4762444" y="-3213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5" name="Google Shape;295;p11"/>
          <p:cNvGrpSpPr/>
          <p:nvPr/>
        </p:nvGrpSpPr>
        <p:grpSpPr>
          <a:xfrm>
            <a:off x="5957394" y="-3213"/>
            <a:ext cx="3186606" cy="2124799"/>
            <a:chOff x="5957394" y="-3213"/>
            <a:chExt cx="3186606" cy="2124799"/>
          </a:xfrm>
        </p:grpSpPr>
        <p:grpSp>
          <p:nvGrpSpPr>
            <p:cNvPr id="296" name="Google Shape;296;p11"/>
            <p:cNvGrpSpPr/>
            <p:nvPr/>
          </p:nvGrpSpPr>
          <p:grpSpPr>
            <a:xfrm flipH="1">
              <a:off x="5957394" y="-3213"/>
              <a:ext cx="3186606" cy="520699"/>
              <a:chOff x="0" y="0"/>
              <a:chExt cx="5487525" cy="896675"/>
            </a:xfrm>
          </p:grpSpPr>
          <p:pic>
            <p:nvPicPr>
              <p:cNvPr id="297" name="Google Shape;297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8" name="Google Shape;298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9" name="Google Shape;299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1555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0" name="Google Shape;300;p11"/>
            <p:cNvGrpSpPr/>
            <p:nvPr/>
          </p:nvGrpSpPr>
          <p:grpSpPr>
            <a:xfrm flipH="1">
              <a:off x="6753972" y="396118"/>
              <a:ext cx="1991656" cy="520699"/>
              <a:chOff x="0" y="0"/>
              <a:chExt cx="3429750" cy="896675"/>
            </a:xfrm>
          </p:grpSpPr>
          <p:pic>
            <p:nvPicPr>
              <p:cNvPr id="301" name="Google Shape;301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2" name="Google Shape;302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03" name="Google Shape;303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8347294" y="1600887"/>
              <a:ext cx="796706" cy="5206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4" name="Google Shape;304;p11"/>
            <p:cNvGrpSpPr/>
            <p:nvPr/>
          </p:nvGrpSpPr>
          <p:grpSpPr>
            <a:xfrm flipH="1">
              <a:off x="7152344" y="798862"/>
              <a:ext cx="1991656" cy="520699"/>
              <a:chOff x="0" y="0"/>
              <a:chExt cx="3429750" cy="896675"/>
            </a:xfrm>
          </p:grpSpPr>
          <p:pic>
            <p:nvPicPr>
              <p:cNvPr id="305" name="Google Shape;305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0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6" name="Google Shape;306;p1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2057775" y="0"/>
                <a:ext cx="1371975" cy="89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44000">
              <a:schemeClr val="lt2"/>
            </a:gs>
            <a:gs pos="72000">
              <a:schemeClr val="lt2"/>
            </a:gs>
            <a:gs pos="100000">
              <a:srgbClr val="D0D8E5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  <a:defRPr sz="1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7591200" cy="29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❑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556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Montserrat Light"/>
              <a:buChar char="❏"/>
              <a:defRPr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>
              <a:buNone/>
              <a:defRPr sz="13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"/>
          <p:cNvSpPr txBox="1">
            <a:spLocks noGrp="1"/>
          </p:cNvSpPr>
          <p:nvPr>
            <p:ph type="ctrTitle"/>
          </p:nvPr>
        </p:nvSpPr>
        <p:spPr>
          <a:xfrm>
            <a:off x="2027622" y="1953315"/>
            <a:ext cx="50733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Внутрішня система забезпечення якості освіти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6"/>
            <a:ext cx="33623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9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ЗАКОНОДАВСТВО</a:t>
            </a:r>
            <a:endParaRPr/>
          </a:p>
        </p:txBody>
      </p:sp>
      <p:sp>
        <p:nvSpPr>
          <p:cNvPr id="505" name="Google Shape;505;p29"/>
          <p:cNvSpPr txBox="1">
            <a:spLocks noGrp="1"/>
          </p:cNvSpPr>
          <p:nvPr>
            <p:ph type="body" idx="1"/>
          </p:nvPr>
        </p:nvSpPr>
        <p:spPr>
          <a:xfrm>
            <a:off x="776450" y="1524375"/>
            <a:ext cx="2327700" cy="15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200" b="1" dirty="0" smtClean="0">
                <a:latin typeface="Montserrat"/>
                <a:ea typeface="Montserrat"/>
                <a:cs typeface="Montserrat"/>
                <a:sym typeface="Montserrat"/>
              </a:rPr>
              <a:t>ЗУ </a:t>
            </a:r>
            <a:r>
              <a:rPr lang="uk-UA" sz="1200" b="1" dirty="0" err="1" smtClean="0">
                <a:latin typeface="Montserrat"/>
                <a:ea typeface="Montserrat"/>
                <a:cs typeface="Montserrat"/>
                <a:sym typeface="Montserrat"/>
              </a:rPr>
              <a:t>“Про</a:t>
            </a:r>
            <a:r>
              <a:rPr lang="uk-UA" sz="1200" b="1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-UA" sz="1200" b="1" dirty="0" err="1" smtClean="0">
                <a:latin typeface="Montserrat"/>
                <a:ea typeface="Montserrat"/>
                <a:cs typeface="Montserrat"/>
                <a:sym typeface="Montserrat"/>
              </a:rPr>
              <a:t>освіту”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200" b="1" dirty="0" smtClean="0"/>
              <a:t>Ст. 41 п. 2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200" dirty="0" smtClean="0"/>
              <a:t>Внутрішня система забезпечення якості освіти – складова системи</a:t>
            </a:r>
            <a:endParaRPr sz="1200"/>
          </a:p>
        </p:txBody>
      </p:sp>
      <p:sp>
        <p:nvSpPr>
          <p:cNvPr id="506" name="Google Shape;506;p29"/>
          <p:cNvSpPr txBox="1">
            <a:spLocks noGrp="1"/>
          </p:cNvSpPr>
          <p:nvPr>
            <p:ph type="body" idx="2"/>
          </p:nvPr>
        </p:nvSpPr>
        <p:spPr>
          <a:xfrm>
            <a:off x="3376062" y="1524375"/>
            <a:ext cx="2327700" cy="15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200" b="1" dirty="0" smtClean="0">
                <a:latin typeface="Montserrat"/>
                <a:ea typeface="Montserrat"/>
                <a:cs typeface="Montserrat"/>
                <a:sym typeface="Montserrat"/>
              </a:rPr>
              <a:t>ЗУ </a:t>
            </a:r>
            <a:r>
              <a:rPr lang="uk-UA" sz="1200" b="1" dirty="0" err="1" smtClean="0">
                <a:latin typeface="Montserrat"/>
                <a:ea typeface="Montserrat"/>
                <a:cs typeface="Montserrat"/>
                <a:sym typeface="Montserrat"/>
              </a:rPr>
              <a:t>“Про</a:t>
            </a:r>
            <a:r>
              <a:rPr lang="uk-UA" sz="1200" b="1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-UA" sz="1200" b="1" dirty="0" err="1" smtClean="0">
                <a:latin typeface="Montserrat"/>
                <a:ea typeface="Montserrat"/>
                <a:cs typeface="Montserrat"/>
                <a:sym typeface="Montserrat"/>
              </a:rPr>
              <a:t>освіту”</a:t>
            </a:r>
            <a:endParaRPr lang="uk-UA" sz="1200" b="1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200" b="1" dirty="0" smtClean="0">
                <a:latin typeface="Montserrat"/>
                <a:ea typeface="Montserrat"/>
                <a:cs typeface="Montserrat"/>
                <a:sym typeface="Montserrat"/>
              </a:rPr>
              <a:t>Ст. 26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200" dirty="0" smtClean="0"/>
              <a:t>Функціонування внутрішньої системи забезпечення якості освіти – відповідальність директора</a:t>
            </a:r>
            <a:r>
              <a:rPr lang="en" sz="1200" dirty="0" smtClean="0"/>
              <a:t>.</a:t>
            </a:r>
            <a:endParaRPr sz="1200"/>
          </a:p>
        </p:txBody>
      </p:sp>
      <p:sp>
        <p:nvSpPr>
          <p:cNvPr id="507" name="Google Shape;507;p29"/>
          <p:cNvSpPr txBox="1">
            <a:spLocks noGrp="1"/>
          </p:cNvSpPr>
          <p:nvPr>
            <p:ph type="body" idx="3"/>
          </p:nvPr>
        </p:nvSpPr>
        <p:spPr>
          <a:xfrm>
            <a:off x="5975675" y="1524375"/>
            <a:ext cx="2327700" cy="15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200" b="1" dirty="0" smtClean="0">
                <a:latin typeface="Montserrat"/>
                <a:ea typeface="Montserrat"/>
                <a:cs typeface="Montserrat"/>
                <a:sym typeface="Montserrat"/>
              </a:rPr>
              <a:t>ЗУ </a:t>
            </a:r>
            <a:r>
              <a:rPr lang="uk-UA" sz="1200" b="1" dirty="0" err="1" smtClean="0">
                <a:latin typeface="Montserrat"/>
                <a:ea typeface="Montserrat"/>
                <a:cs typeface="Montserrat"/>
                <a:sym typeface="Montserrat"/>
              </a:rPr>
              <a:t>“Про</a:t>
            </a:r>
            <a:r>
              <a:rPr lang="uk-UA" sz="1200" b="1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-UA" sz="1200" b="1" dirty="0" err="1" smtClean="0">
                <a:latin typeface="Montserrat"/>
                <a:ea typeface="Montserrat"/>
                <a:cs typeface="Montserrat"/>
                <a:sym typeface="Montserrat"/>
              </a:rPr>
              <a:t>освіту”</a:t>
            </a:r>
            <a:endParaRPr lang="uk-UA" sz="1200" b="1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200" b="1" dirty="0" smtClean="0">
                <a:latin typeface="Montserrat"/>
                <a:ea typeface="Montserrat"/>
                <a:cs typeface="Montserrat"/>
                <a:sym typeface="Montserrat"/>
              </a:rPr>
              <a:t>Ст. 66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200" dirty="0" smtClean="0"/>
              <a:t>За забезпечення якості освіти на території відповідають органи місцевого самоврядування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508" name="Google Shape;508;p29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509" name="Google Shape;509;p29"/>
          <p:cNvSpPr txBox="1">
            <a:spLocks noGrp="1"/>
          </p:cNvSpPr>
          <p:nvPr>
            <p:ph type="body" idx="1"/>
          </p:nvPr>
        </p:nvSpPr>
        <p:spPr>
          <a:xfrm>
            <a:off x="776450" y="3114825"/>
            <a:ext cx="2327700" cy="15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200" b="1" dirty="0" smtClean="0">
                <a:latin typeface="Montserrat"/>
                <a:ea typeface="Montserrat"/>
                <a:cs typeface="Montserrat"/>
                <a:sym typeface="Montserrat"/>
              </a:rPr>
              <a:t>ЗУ </a:t>
            </a:r>
            <a:r>
              <a:rPr lang="uk-UA" sz="1200" b="1" dirty="0" err="1" smtClean="0">
                <a:latin typeface="Montserrat"/>
                <a:ea typeface="Montserrat"/>
                <a:cs typeface="Montserrat"/>
                <a:sym typeface="Montserrat"/>
              </a:rPr>
              <a:t>“Про</a:t>
            </a:r>
            <a:r>
              <a:rPr lang="uk-UA" sz="1200" b="1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-UA" sz="1200" b="1" dirty="0" err="1" smtClean="0">
                <a:latin typeface="Montserrat"/>
                <a:ea typeface="Montserrat"/>
                <a:cs typeface="Montserrat"/>
                <a:sym typeface="Montserrat"/>
              </a:rPr>
              <a:t>освіту”</a:t>
            </a:r>
            <a:endParaRPr lang="uk-UA" sz="1200" b="1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200" b="1" dirty="0" smtClean="0">
                <a:latin typeface="Montserrat"/>
                <a:ea typeface="Montserrat"/>
                <a:cs typeface="Montserrat"/>
                <a:sym typeface="Montserrat"/>
              </a:rPr>
              <a:t>Ст. 67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200" dirty="0" smtClean="0">
                <a:latin typeface="Montserrat"/>
                <a:ea typeface="Montserrat"/>
                <a:cs typeface="Montserrat"/>
                <a:sym typeface="Montserrat"/>
              </a:rPr>
              <a:t>Повноваження Державної служби якості освіти та територіальних органів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Google Shape;510;p29"/>
          <p:cNvSpPr txBox="1">
            <a:spLocks noGrp="1"/>
          </p:cNvSpPr>
          <p:nvPr>
            <p:ph type="body" idx="2"/>
          </p:nvPr>
        </p:nvSpPr>
        <p:spPr>
          <a:xfrm>
            <a:off x="3376062" y="3114825"/>
            <a:ext cx="2327700" cy="15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200" b="1" dirty="0" smtClean="0">
                <a:latin typeface="Montserrat"/>
                <a:ea typeface="Montserrat"/>
                <a:cs typeface="Montserrat"/>
                <a:sym typeface="Montserrat"/>
              </a:rPr>
              <a:t>Розпорядження КМУ від 14 грудня 2016 року № 988-р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200" dirty="0" smtClean="0"/>
              <a:t>Концепція реалізації державної політики у сфері реформування загальної середньої освіти </a:t>
            </a:r>
            <a:r>
              <a:rPr lang="uk-UA" sz="1200" dirty="0" err="1" smtClean="0"/>
              <a:t>“Нова</a:t>
            </a:r>
            <a:r>
              <a:rPr lang="uk-UA" sz="1200" dirty="0" smtClean="0"/>
              <a:t> українська </a:t>
            </a:r>
            <a:r>
              <a:rPr lang="uk-UA" sz="1200" dirty="0" err="1" smtClean="0"/>
              <a:t>школа”</a:t>
            </a:r>
            <a:r>
              <a:rPr lang="uk-UA" sz="1200" dirty="0" smtClean="0"/>
              <a:t> на період до 2029 року</a:t>
            </a:r>
            <a:endParaRPr sz="1200"/>
          </a:p>
        </p:txBody>
      </p:sp>
      <p:sp>
        <p:nvSpPr>
          <p:cNvPr id="511" name="Google Shape;511;p29"/>
          <p:cNvSpPr txBox="1">
            <a:spLocks noGrp="1"/>
          </p:cNvSpPr>
          <p:nvPr>
            <p:ph type="body" idx="3"/>
          </p:nvPr>
        </p:nvSpPr>
        <p:spPr>
          <a:xfrm>
            <a:off x="5975675" y="3114825"/>
            <a:ext cx="2327700" cy="15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200" b="1" dirty="0" smtClean="0">
                <a:latin typeface="Montserrat"/>
                <a:ea typeface="Montserrat"/>
                <a:cs typeface="Montserrat"/>
                <a:sym typeface="Montserrat"/>
              </a:rPr>
              <a:t>ЗУ </a:t>
            </a:r>
            <a:r>
              <a:rPr lang="uk-UA" sz="1200" b="1" dirty="0" err="1" smtClean="0">
                <a:latin typeface="Montserrat"/>
                <a:ea typeface="Montserrat"/>
                <a:cs typeface="Montserrat"/>
                <a:sym typeface="Montserrat"/>
              </a:rPr>
              <a:t>“Про</a:t>
            </a:r>
            <a:r>
              <a:rPr lang="uk-UA" sz="1200" b="1" dirty="0" smtClean="0">
                <a:latin typeface="Montserrat"/>
                <a:ea typeface="Montserrat"/>
                <a:cs typeface="Montserrat"/>
                <a:sym typeface="Montserrat"/>
              </a:rPr>
              <a:t> основні засади державного нагляду (контролю) у сфері господарської </a:t>
            </a:r>
            <a:r>
              <a:rPr lang="uk-UA" sz="1200" b="1" smtClean="0">
                <a:latin typeface="Montserrat"/>
                <a:ea typeface="Montserrat"/>
                <a:cs typeface="Montserrat"/>
                <a:sym typeface="Montserrat"/>
              </a:rPr>
              <a:t>діяльності”</a:t>
            </a:r>
            <a:endParaRPr sz="12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8"/>
            <a:ext cx="33623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"/>
          <p:cNvSpPr txBox="1">
            <a:spLocks noGrp="1"/>
          </p:cNvSpPr>
          <p:nvPr>
            <p:ph type="ctrTitle" idx="4294967295"/>
          </p:nvPr>
        </p:nvSpPr>
        <p:spPr>
          <a:xfrm>
            <a:off x="1313736" y="1167942"/>
            <a:ext cx="4725000" cy="8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solidFill>
                  <a:schemeClr val="accent2"/>
                </a:solidFill>
              </a:rPr>
              <a:t>АБЕТКА ДЛЯ ДИРЕКТОРА</a:t>
            </a:r>
            <a:endParaRPr sz="2400">
              <a:solidFill>
                <a:schemeClr val="accent2"/>
              </a:solidFill>
            </a:endParaRPr>
          </a:p>
        </p:txBody>
      </p:sp>
      <p:sp>
        <p:nvSpPr>
          <p:cNvPr id="326" name="Google Shape;326;p14"/>
          <p:cNvSpPr txBox="1">
            <a:spLocks noGrp="1"/>
          </p:cNvSpPr>
          <p:nvPr>
            <p:ph type="subTitle" idx="4294967295"/>
          </p:nvPr>
        </p:nvSpPr>
        <p:spPr>
          <a:xfrm>
            <a:off x="1142976" y="2071684"/>
            <a:ext cx="4286824" cy="23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1800" b="1" dirty="0" smtClean="0">
                <a:latin typeface="Montserrat"/>
                <a:ea typeface="Montserrat"/>
                <a:cs typeface="Montserrat"/>
                <a:sym typeface="Montserrat"/>
              </a:rPr>
              <a:t>Внутрішня система, що базується на вимогах інституційного аудиту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endParaRPr lang="ru-RU" sz="1800" dirty="0" smtClean="0"/>
          </a:p>
          <a:p>
            <a:pPr marL="0" lv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ru-RU" sz="1800" dirty="0" smtClean="0"/>
              <a:t>Як </a:t>
            </a:r>
            <a:r>
              <a:rPr lang="ru-RU" sz="1800" dirty="0" err="1" smtClean="0"/>
              <a:t>вибудувати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у </a:t>
            </a:r>
            <a:r>
              <a:rPr lang="ru-RU" sz="1800" dirty="0" err="1" smtClean="0"/>
              <a:t>своєму</a:t>
            </a:r>
            <a:r>
              <a:rPr lang="ru-RU" sz="1800" dirty="0" smtClean="0"/>
              <a:t> </a:t>
            </a:r>
            <a:r>
              <a:rPr lang="ru-RU" sz="1800" dirty="0" err="1" smtClean="0"/>
              <a:t>закладі</a:t>
            </a:r>
            <a:r>
              <a:rPr lang="ru-RU" sz="1800" dirty="0" smtClean="0"/>
              <a:t> </a:t>
            </a:r>
            <a:r>
              <a:rPr lang="ru-RU" sz="1800" dirty="0" err="1" smtClean="0"/>
              <a:t>освіти</a:t>
            </a:r>
            <a:endParaRPr sz="1800"/>
          </a:p>
        </p:txBody>
      </p:sp>
      <p:sp>
        <p:nvSpPr>
          <p:cNvPr id="328" name="Google Shape;328;p14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6" name="Рисунок 5" descr="Абетка_для_директора_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842" y="0"/>
            <a:ext cx="3639158" cy="51435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6"/>
            <a:ext cx="33623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33623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6" name="Google Shape;466;p28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1866724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НАПРЯМИ ОЦІНЮВАННЯ</a:t>
            </a:r>
            <a:endParaRPr/>
          </a:p>
        </p:txBody>
      </p:sp>
      <p:sp>
        <p:nvSpPr>
          <p:cNvPr id="467" name="Google Shape;467;p28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pSp>
        <p:nvGrpSpPr>
          <p:cNvPr id="2" name="Google Shape;468;p28"/>
          <p:cNvGrpSpPr/>
          <p:nvPr/>
        </p:nvGrpSpPr>
        <p:grpSpPr>
          <a:xfrm>
            <a:off x="2714612" y="1857370"/>
            <a:ext cx="4714908" cy="1649728"/>
            <a:chOff x="2870438" y="1857800"/>
            <a:chExt cx="4714908" cy="1649728"/>
          </a:xfrm>
        </p:grpSpPr>
        <p:sp>
          <p:nvSpPr>
            <p:cNvPr id="469" name="Google Shape;469;p28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470;p28"/>
            <p:cNvGrpSpPr/>
            <p:nvPr/>
          </p:nvGrpSpPr>
          <p:grpSpPr>
            <a:xfrm>
              <a:off x="2870438" y="1857800"/>
              <a:ext cx="4714908" cy="1649728"/>
              <a:chOff x="2870438" y="1857800"/>
              <a:chExt cx="4714908" cy="1649728"/>
            </a:xfrm>
          </p:grpSpPr>
          <p:grpSp>
            <p:nvGrpSpPr>
              <p:cNvPr id="4" name="Google Shape;471;p28"/>
              <p:cNvGrpSpPr/>
              <p:nvPr/>
            </p:nvGrpSpPr>
            <p:grpSpPr>
              <a:xfrm>
                <a:off x="4808316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472" name="Google Shape;472;p28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73" name="Google Shape;473;p28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4" name="Google Shape;474;p28"/>
              <p:cNvSpPr txBox="1"/>
              <p:nvPr/>
            </p:nvSpPr>
            <p:spPr>
              <a:xfrm>
                <a:off x="2870438" y="3136128"/>
                <a:ext cx="6927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75" name="Google Shape;475;p28"/>
              <p:cNvSpPr txBox="1"/>
              <p:nvPr/>
            </p:nvSpPr>
            <p:spPr>
              <a:xfrm>
                <a:off x="4870702" y="1857800"/>
                <a:ext cx="2714644" cy="778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200" b="1" dirty="0" smtClean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ІІІ </a:t>
                </a:r>
                <a:r>
                  <a:rPr lang="uk-UA" sz="1200" b="1" u="sng" dirty="0" smtClean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Педагогічна діяльність</a:t>
                </a:r>
                <a:endParaRPr sz="1200" b="1" u="sng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</a:pPr>
                <a:r>
                  <a:rPr lang="uk-UA" sz="1200" dirty="0" smtClean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Планування; підвищення рівня компетентності та майстерності; налагодження комунікації; академічна доброчесність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Font typeface="Wingdings" pitchFamily="2" charset="2"/>
                  <a:buChar char="ü"/>
                </a:pPr>
                <a:endParaRPr sz="8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5" name="Google Shape;476;p28"/>
          <p:cNvGrpSpPr/>
          <p:nvPr/>
        </p:nvGrpSpPr>
        <p:grpSpPr>
          <a:xfrm>
            <a:off x="4214810" y="1643056"/>
            <a:ext cx="4929190" cy="2658312"/>
            <a:chOff x="4227760" y="1635930"/>
            <a:chExt cx="4929190" cy="2658312"/>
          </a:xfrm>
        </p:grpSpPr>
        <p:sp>
          <p:nvSpPr>
            <p:cNvPr id="477" name="Google Shape;477;p28"/>
            <p:cNvSpPr/>
            <p:nvPr/>
          </p:nvSpPr>
          <p:spPr>
            <a:xfrm>
              <a:off x="6807650" y="3079475"/>
              <a:ext cx="2349300" cy="133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478;p28"/>
            <p:cNvGrpSpPr/>
            <p:nvPr/>
          </p:nvGrpSpPr>
          <p:grpSpPr>
            <a:xfrm>
              <a:off x="4227760" y="1635930"/>
              <a:ext cx="4559737" cy="2658312"/>
              <a:chOff x="4227760" y="1635930"/>
              <a:chExt cx="4559737" cy="2658312"/>
            </a:xfrm>
          </p:grpSpPr>
          <p:grpSp>
            <p:nvGrpSpPr>
              <p:cNvPr id="7" name="Google Shape;479;p28"/>
              <p:cNvGrpSpPr/>
              <p:nvPr/>
            </p:nvGrpSpPr>
            <p:grpSpPr>
              <a:xfrm rot="10800000">
                <a:off x="6760035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480" name="Google Shape;480;p28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81" name="Google Shape;481;p28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2" name="Google Shape;482;p28"/>
              <p:cNvSpPr txBox="1"/>
              <p:nvPr/>
            </p:nvSpPr>
            <p:spPr>
              <a:xfrm>
                <a:off x="4227760" y="1635930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sz="12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483" name="Google Shape;483;p28"/>
              <p:cNvSpPr txBox="1"/>
              <p:nvPr/>
            </p:nvSpPr>
            <p:spPr>
              <a:xfrm>
                <a:off x="6370900" y="3350442"/>
                <a:ext cx="2416597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200" b="1" dirty="0" smtClean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І</a:t>
                </a:r>
                <a:r>
                  <a:rPr lang="en-US" sz="1200" b="1" dirty="0" smtClean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V </a:t>
                </a:r>
                <a:r>
                  <a:rPr lang="uk-UA" sz="1200" b="1" u="sng" dirty="0" smtClean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Управлінські процеси                 </a:t>
                </a:r>
                <a:r>
                  <a:rPr lang="uk-UA" sz="1200" dirty="0" smtClean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Стратегія розвитку  та система планування діяльності, моніторинг виконання; атмосфера довіри, інформаційної прозорості, конструктивної співпраці; раціональний добір кадрів.</a:t>
                </a:r>
                <a:endParaRPr sz="1200" b="1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8" name="Google Shape;484;p28"/>
          <p:cNvGrpSpPr/>
          <p:nvPr/>
        </p:nvGrpSpPr>
        <p:grpSpPr>
          <a:xfrm>
            <a:off x="357158" y="1428742"/>
            <a:ext cx="2652170" cy="2357453"/>
            <a:chOff x="424552" y="1857800"/>
            <a:chExt cx="2652170" cy="1728863"/>
          </a:xfrm>
        </p:grpSpPr>
        <p:sp>
          <p:nvSpPr>
            <p:cNvPr id="485" name="Google Shape;485;p28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486;p28"/>
            <p:cNvGrpSpPr/>
            <p:nvPr/>
          </p:nvGrpSpPr>
          <p:grpSpPr>
            <a:xfrm>
              <a:off x="424552" y="1857800"/>
              <a:ext cx="2652170" cy="1728863"/>
              <a:chOff x="424552" y="1857800"/>
              <a:chExt cx="2652170" cy="1728863"/>
            </a:xfrm>
          </p:grpSpPr>
          <p:sp>
            <p:nvSpPr>
              <p:cNvPr id="487" name="Google Shape;487;p28"/>
              <p:cNvSpPr txBox="1"/>
              <p:nvPr/>
            </p:nvSpPr>
            <p:spPr>
              <a:xfrm>
                <a:off x="495990" y="3215263"/>
                <a:ext cx="1231439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sz="1200" b="1">
                  <a:solidFill>
                    <a:schemeClr val="accent6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grpSp>
            <p:nvGrpSpPr>
              <p:cNvPr id="10" name="Google Shape;488;p28"/>
              <p:cNvGrpSpPr/>
              <p:nvPr/>
            </p:nvGrpSpPr>
            <p:grpSpPr>
              <a:xfrm>
                <a:off x="881025" y="2800065"/>
                <a:ext cx="92400" cy="411825"/>
                <a:chOff x="845575" y="2563700"/>
                <a:chExt cx="92400" cy="411825"/>
              </a:xfrm>
            </p:grpSpPr>
            <p:cxnSp>
              <p:nvCxnSpPr>
                <p:cNvPr id="489" name="Google Shape;489;p28"/>
                <p:cNvCxnSpPr/>
                <p:nvPr/>
              </p:nvCxnSpPr>
              <p:spPr>
                <a:xfrm>
                  <a:off x="891775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90" name="Google Shape;490;p28"/>
                <p:cNvSpPr/>
                <p:nvPr/>
              </p:nvSpPr>
              <p:spPr>
                <a:xfrm>
                  <a:off x="845575" y="2563700"/>
                  <a:ext cx="92400" cy="924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1" name="Google Shape;491;p28"/>
              <p:cNvSpPr txBox="1"/>
              <p:nvPr/>
            </p:nvSpPr>
            <p:spPr>
              <a:xfrm>
                <a:off x="424552" y="1857800"/>
                <a:ext cx="2652170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200" b="1" u="sng" dirty="0" smtClean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Оцінювання освітнього середовища</a:t>
                </a:r>
                <a:endParaRPr sz="1200" b="1" u="sng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</a:pPr>
                <a:r>
                  <a:rPr lang="uk-UA" sz="1200" dirty="0" smtClean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Комфортні і безпечні умови;  без насильства  та дискримінації; інклюзивне, розвивальне та мотивуюче середовище</a:t>
                </a:r>
              </a:p>
            </p:txBody>
          </p:sp>
        </p:grpSp>
      </p:grpSp>
      <p:grpSp>
        <p:nvGrpSpPr>
          <p:cNvPr id="11" name="Google Shape;492;p28"/>
          <p:cNvGrpSpPr/>
          <p:nvPr/>
        </p:nvGrpSpPr>
        <p:grpSpPr>
          <a:xfrm>
            <a:off x="0" y="1357304"/>
            <a:ext cx="5014000" cy="3088072"/>
            <a:chOff x="12950" y="1350178"/>
            <a:chExt cx="5014000" cy="3088072"/>
          </a:xfrm>
        </p:grpSpPr>
        <p:sp>
          <p:nvSpPr>
            <p:cNvPr id="493" name="Google Shape;493;p28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494;p28"/>
            <p:cNvGrpSpPr/>
            <p:nvPr/>
          </p:nvGrpSpPr>
          <p:grpSpPr>
            <a:xfrm>
              <a:off x="12950" y="1350178"/>
              <a:ext cx="5014000" cy="3088072"/>
              <a:chOff x="12950" y="1350178"/>
              <a:chExt cx="5014000" cy="3088072"/>
            </a:xfrm>
          </p:grpSpPr>
          <p:sp>
            <p:nvSpPr>
              <p:cNvPr id="495" name="Google Shape;495;p28"/>
              <p:cNvSpPr txBox="1"/>
              <p:nvPr/>
            </p:nvSpPr>
            <p:spPr>
              <a:xfrm>
                <a:off x="12950" y="1350178"/>
                <a:ext cx="745800" cy="37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uk-UA" b="1" dirty="0" smtClean="0">
                    <a:solidFill>
                      <a:schemeClr val="accent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І</a:t>
                </a:r>
                <a:endParaRPr b="1">
                  <a:solidFill>
                    <a:schemeClr val="accent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grpSp>
            <p:nvGrpSpPr>
              <p:cNvPr id="13" name="Google Shape;496;p28"/>
              <p:cNvGrpSpPr/>
              <p:nvPr/>
            </p:nvGrpSpPr>
            <p:grpSpPr>
              <a:xfrm rot="10800000">
                <a:off x="2849073" y="3079467"/>
                <a:ext cx="92400" cy="411825"/>
                <a:chOff x="2070100" y="2563700"/>
                <a:chExt cx="92400" cy="411825"/>
              </a:xfrm>
            </p:grpSpPr>
            <p:cxnSp>
              <p:nvCxnSpPr>
                <p:cNvPr id="497" name="Google Shape;497;p28"/>
                <p:cNvCxnSpPr/>
                <p:nvPr/>
              </p:nvCxnSpPr>
              <p:spPr>
                <a:xfrm>
                  <a:off x="2116300" y="2616125"/>
                  <a:ext cx="0" cy="3594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98" name="Google Shape;498;p28"/>
                <p:cNvSpPr/>
                <p:nvPr/>
              </p:nvSpPr>
              <p:spPr>
                <a:xfrm>
                  <a:off x="2070100" y="2563700"/>
                  <a:ext cx="92400" cy="924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9" name="Google Shape;499;p28"/>
              <p:cNvSpPr txBox="1"/>
              <p:nvPr/>
            </p:nvSpPr>
            <p:spPr>
              <a:xfrm>
                <a:off x="2513248" y="3494450"/>
                <a:ext cx="2513702" cy="94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b="1" dirty="0" smtClean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ІІ </a:t>
                </a:r>
                <a:r>
                  <a:rPr lang="uk-UA" b="1" u="sng" dirty="0" smtClean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Система оцінювання</a:t>
                </a:r>
                <a:endParaRPr u="sng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</a:pPr>
                <a:r>
                  <a:rPr lang="uk-UA" sz="1200" dirty="0" smtClean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Відкрита, прозора, зрозуміла; внутрішній моніторинг,  який системно відстежує та коригує результати; здатність до </a:t>
                </a:r>
                <a:r>
                  <a:rPr lang="uk-UA" sz="1200" dirty="0" err="1" smtClean="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самооцінювання</a:t>
                </a:r>
                <a:endParaRPr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8"/>
            <a:ext cx="33623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" name="Google Shape;389;p21"/>
          <p:cNvSpPr txBox="1">
            <a:spLocks noGrp="1"/>
          </p:cNvSpPr>
          <p:nvPr>
            <p:ph type="title"/>
          </p:nvPr>
        </p:nvSpPr>
        <p:spPr>
          <a:xfrm>
            <a:off x="776450" y="402700"/>
            <a:ext cx="3587400" cy="85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УНІФІКОВАНИЙ АКТ</a:t>
            </a:r>
            <a:endParaRPr/>
          </a:p>
        </p:txBody>
      </p:sp>
      <p:sp>
        <p:nvSpPr>
          <p:cNvPr id="390" name="Google Shape;390;p21"/>
          <p:cNvSpPr txBox="1">
            <a:spLocks noGrp="1"/>
          </p:cNvSpPr>
          <p:nvPr>
            <p:ph type="body" idx="1"/>
          </p:nvPr>
        </p:nvSpPr>
        <p:spPr>
          <a:xfrm>
            <a:off x="285720" y="1703200"/>
            <a:ext cx="4357718" cy="205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1200" b="1" dirty="0" smtClean="0">
                <a:solidFill>
                  <a:srgbClr val="080808"/>
                </a:solidFill>
              </a:rPr>
              <a:t>Акт </a:t>
            </a:r>
            <a:r>
              <a:rPr lang="ru-RU" sz="1200" b="1" dirty="0" err="1" smtClean="0">
                <a:solidFill>
                  <a:srgbClr val="080808"/>
                </a:solidFill>
              </a:rPr>
              <a:t>перевірки</a:t>
            </a:r>
            <a:endParaRPr lang="ru-RU" sz="1200" b="1" dirty="0" smtClean="0">
              <a:solidFill>
                <a:srgbClr val="080808"/>
              </a:solidFill>
            </a:endParaRPr>
          </a:p>
          <a:p>
            <a:r>
              <a:rPr lang="ru-RU" sz="1200" b="1" dirty="0" smtClean="0">
                <a:solidFill>
                  <a:srgbClr val="080808"/>
                </a:solidFill>
              </a:rPr>
              <a:t>документ, </a:t>
            </a:r>
            <a:r>
              <a:rPr lang="ru-RU" sz="1200" b="1" dirty="0" err="1" smtClean="0">
                <a:solidFill>
                  <a:srgbClr val="080808"/>
                </a:solidFill>
              </a:rPr>
              <a:t>який</a:t>
            </a:r>
            <a:r>
              <a:rPr lang="ru-RU" sz="1200" b="1" dirty="0" smtClean="0">
                <a:solidFill>
                  <a:srgbClr val="080808"/>
                </a:solidFill>
              </a:rPr>
              <a:t> </a:t>
            </a:r>
            <a:r>
              <a:rPr lang="ru-RU" sz="1200" b="1" dirty="0" err="1" smtClean="0">
                <a:solidFill>
                  <a:srgbClr val="080808"/>
                </a:solidFill>
              </a:rPr>
              <a:t>складається</a:t>
            </a:r>
            <a:r>
              <a:rPr lang="ru-RU" sz="1200" b="1" dirty="0" smtClean="0">
                <a:solidFill>
                  <a:srgbClr val="080808"/>
                </a:solidFill>
              </a:rPr>
              <a:t> </a:t>
            </a:r>
            <a:r>
              <a:rPr lang="ru-RU" sz="1200" b="1" dirty="0" err="1" smtClean="0">
                <a:solidFill>
                  <a:srgbClr val="080808"/>
                </a:solidFill>
              </a:rPr>
              <a:t>під</a:t>
            </a:r>
            <a:r>
              <a:rPr lang="ru-RU" sz="1200" b="1" dirty="0" smtClean="0">
                <a:solidFill>
                  <a:srgbClr val="080808"/>
                </a:solidFill>
              </a:rPr>
              <a:t> час </a:t>
            </a:r>
            <a:r>
              <a:rPr lang="ru-RU" sz="1200" b="1" dirty="0" err="1" smtClean="0">
                <a:solidFill>
                  <a:srgbClr val="080808"/>
                </a:solidFill>
              </a:rPr>
              <a:t>інституційного</a:t>
            </a:r>
            <a:r>
              <a:rPr lang="ru-RU" sz="1200" b="1" dirty="0" smtClean="0">
                <a:solidFill>
                  <a:srgbClr val="080808"/>
                </a:solidFill>
              </a:rPr>
              <a:t> аудиту за результатами </a:t>
            </a:r>
            <a:r>
              <a:rPr lang="ru-RU" sz="1200" b="1" dirty="0" err="1" smtClean="0">
                <a:solidFill>
                  <a:srgbClr val="080808"/>
                </a:solidFill>
              </a:rPr>
              <a:t>проведення</a:t>
            </a:r>
            <a:r>
              <a:rPr lang="ru-RU" sz="1200" b="1" dirty="0" smtClean="0">
                <a:solidFill>
                  <a:srgbClr val="080808"/>
                </a:solidFill>
              </a:rPr>
              <a:t> </a:t>
            </a:r>
            <a:r>
              <a:rPr lang="ru-RU" sz="1200" b="1" dirty="0" err="1" smtClean="0">
                <a:solidFill>
                  <a:srgbClr val="080808"/>
                </a:solidFill>
              </a:rPr>
              <a:t>перевірки</a:t>
            </a:r>
            <a:r>
              <a:rPr lang="ru-RU" sz="1200" b="1" dirty="0" smtClean="0">
                <a:solidFill>
                  <a:srgbClr val="080808"/>
                </a:solidFill>
              </a:rPr>
              <a:t> </a:t>
            </a:r>
            <a:r>
              <a:rPr lang="ru-RU" sz="1200" b="1" dirty="0" err="1" smtClean="0">
                <a:solidFill>
                  <a:srgbClr val="080808"/>
                </a:solidFill>
              </a:rPr>
              <a:t>додержання</a:t>
            </a:r>
            <a:r>
              <a:rPr lang="ru-RU" sz="1200" b="1" dirty="0" smtClean="0">
                <a:solidFill>
                  <a:srgbClr val="080808"/>
                </a:solidFill>
              </a:rPr>
              <a:t> закладом </a:t>
            </a:r>
            <a:r>
              <a:rPr lang="ru-RU" sz="1200" b="1" dirty="0" err="1" smtClean="0">
                <a:solidFill>
                  <a:srgbClr val="080808"/>
                </a:solidFill>
              </a:rPr>
              <a:t>освіти</a:t>
            </a:r>
            <a:r>
              <a:rPr lang="ru-RU" sz="1200" b="1" dirty="0" smtClean="0">
                <a:solidFill>
                  <a:srgbClr val="080808"/>
                </a:solidFill>
              </a:rPr>
              <a:t> </a:t>
            </a:r>
            <a:r>
              <a:rPr lang="ru-RU" sz="1200" b="1" dirty="0" err="1" smtClean="0">
                <a:solidFill>
                  <a:srgbClr val="080808"/>
                </a:solidFill>
              </a:rPr>
              <a:t>вимог</a:t>
            </a:r>
            <a:r>
              <a:rPr lang="ru-RU" sz="1200" b="1" dirty="0" smtClean="0">
                <a:solidFill>
                  <a:srgbClr val="080808"/>
                </a:solidFill>
              </a:rPr>
              <a:t> </a:t>
            </a:r>
            <a:r>
              <a:rPr lang="ru-RU" sz="1200" b="1" dirty="0" err="1" smtClean="0">
                <a:solidFill>
                  <a:srgbClr val="080808"/>
                </a:solidFill>
              </a:rPr>
              <a:t>законодавства</a:t>
            </a:r>
            <a:r>
              <a:rPr lang="ru-RU" sz="1200" b="1" dirty="0" smtClean="0">
                <a:solidFill>
                  <a:srgbClr val="080808"/>
                </a:solidFill>
              </a:rPr>
              <a:t> у </a:t>
            </a:r>
            <a:r>
              <a:rPr lang="ru-RU" sz="1200" b="1" dirty="0" err="1" smtClean="0">
                <a:solidFill>
                  <a:srgbClr val="080808"/>
                </a:solidFill>
              </a:rPr>
              <a:t>сфері</a:t>
            </a:r>
            <a:r>
              <a:rPr lang="ru-RU" sz="1200" b="1" dirty="0" smtClean="0">
                <a:solidFill>
                  <a:srgbClr val="080808"/>
                </a:solidFill>
              </a:rPr>
              <a:t> </a:t>
            </a:r>
            <a:r>
              <a:rPr lang="ru-RU" sz="1200" b="1" dirty="0" err="1" smtClean="0">
                <a:solidFill>
                  <a:srgbClr val="080808"/>
                </a:solidFill>
              </a:rPr>
              <a:t>освіти</a:t>
            </a:r>
            <a:r>
              <a:rPr lang="ru-RU" sz="1200" b="1" dirty="0" smtClean="0">
                <a:solidFill>
                  <a:srgbClr val="080808"/>
                </a:solidFill>
              </a:rPr>
              <a:t>.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u="sng" dirty="0" smtClean="0">
                <a:solidFill>
                  <a:srgbClr val="080808"/>
                </a:solidFill>
              </a:rPr>
              <a:t>Наказ МОН  </a:t>
            </a:r>
            <a:r>
              <a:rPr lang="ru-RU" sz="1200" b="1" u="sng" dirty="0" err="1" smtClean="0">
                <a:solidFill>
                  <a:srgbClr val="080808"/>
                </a:solidFill>
              </a:rPr>
              <a:t>від</a:t>
            </a:r>
            <a:r>
              <a:rPr lang="ru-RU" sz="1200" b="1" u="sng" dirty="0" smtClean="0">
                <a:solidFill>
                  <a:srgbClr val="080808"/>
                </a:solidFill>
              </a:rPr>
              <a:t> 05.08.2019 N 1071 </a:t>
            </a:r>
          </a:p>
          <a:p>
            <a:r>
              <a:rPr lang="ru-RU" sz="1200" b="1" u="sng" dirty="0" smtClean="0">
                <a:solidFill>
                  <a:srgbClr val="080808"/>
                </a:solidFill>
              </a:rPr>
              <a:t>«</a:t>
            </a:r>
            <a:r>
              <a:rPr lang="ru-RU" sz="1200" dirty="0" smtClean="0"/>
              <a:t>Про </a:t>
            </a:r>
            <a:r>
              <a:rPr lang="ru-RU" sz="1200" dirty="0" err="1" smtClean="0"/>
              <a:t>затвердження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уніфікованої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форми</a:t>
            </a:r>
            <a:r>
              <a:rPr lang="ru-RU" sz="1200" dirty="0" smtClean="0"/>
              <a:t> акта, </a:t>
            </a:r>
            <a:r>
              <a:rPr lang="ru-RU" sz="1200" dirty="0" err="1" smtClean="0"/>
              <a:t>що</a:t>
            </a:r>
            <a:r>
              <a:rPr lang="ru-RU" sz="1200" dirty="0" smtClean="0"/>
              <a:t> </a:t>
            </a:r>
            <a:r>
              <a:rPr lang="ru-RU" sz="1200" dirty="0" err="1" smtClean="0"/>
              <a:t>складається</a:t>
            </a:r>
            <a:r>
              <a:rPr lang="ru-RU" sz="1200" dirty="0" smtClean="0"/>
              <a:t> за результатами </a:t>
            </a:r>
            <a:r>
              <a:rPr lang="ru-RU" sz="1200" dirty="0" err="1" smtClean="0"/>
              <a:t>проведення</a:t>
            </a:r>
            <a:r>
              <a:rPr lang="ru-RU" sz="1200" dirty="0" smtClean="0"/>
              <a:t> планового (</a:t>
            </a:r>
            <a:r>
              <a:rPr lang="ru-RU" sz="1200" dirty="0" err="1" smtClean="0"/>
              <a:t>позапланового</a:t>
            </a:r>
            <a:r>
              <a:rPr lang="ru-RU" sz="1200" dirty="0" smtClean="0"/>
              <a:t>) заходу державного </a:t>
            </a:r>
            <a:r>
              <a:rPr lang="ru-RU" sz="1200" dirty="0" err="1" smtClean="0"/>
              <a:t>нагляду</a:t>
            </a:r>
            <a:r>
              <a:rPr lang="ru-RU" sz="1200" dirty="0" smtClean="0"/>
              <a:t> (контролю) </a:t>
            </a:r>
            <a:r>
              <a:rPr lang="ru-RU" sz="1200" dirty="0" err="1" smtClean="0"/>
              <a:t>щодо</a:t>
            </a:r>
            <a:r>
              <a:rPr lang="ru-RU" sz="1200" dirty="0" smtClean="0"/>
              <a:t> </a:t>
            </a:r>
            <a:r>
              <a:rPr lang="ru-RU" sz="1200" dirty="0" err="1" smtClean="0"/>
              <a:t>дотримання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суб'єктом</a:t>
            </a:r>
            <a:r>
              <a:rPr lang="ru-RU" sz="1200" dirty="0" smtClean="0"/>
              <a:t> </a:t>
            </a:r>
            <a:r>
              <a:rPr lang="ru-RU" sz="1200" dirty="0" err="1" smtClean="0"/>
              <a:t>господарювання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вимог</a:t>
            </a:r>
            <a:r>
              <a:rPr lang="ru-RU" sz="1200" dirty="0" smtClean="0"/>
              <a:t> </a:t>
            </a:r>
            <a:r>
              <a:rPr lang="ru-RU" sz="1200" dirty="0" err="1" smtClean="0"/>
              <a:t>законодавства</a:t>
            </a:r>
            <a:r>
              <a:rPr lang="ru-RU" sz="1200" dirty="0" smtClean="0"/>
              <a:t> у </a:t>
            </a:r>
            <a:r>
              <a:rPr lang="ru-RU" sz="1200" dirty="0" err="1" smtClean="0"/>
              <a:t>сфері</a:t>
            </a:r>
            <a:r>
              <a:rPr lang="ru-RU" sz="1200" dirty="0" smtClean="0"/>
              <a:t> </a:t>
            </a:r>
            <a:r>
              <a:rPr lang="ru-RU" sz="1200" dirty="0" err="1" smtClean="0"/>
              <a:t>загальної</a:t>
            </a:r>
            <a:r>
              <a:rPr lang="ru-RU" sz="1200" dirty="0" smtClean="0"/>
              <a:t> </a:t>
            </a:r>
            <a:r>
              <a:rPr lang="ru-RU" sz="1200" dirty="0" err="1" smtClean="0"/>
              <a:t>середньої</a:t>
            </a:r>
            <a:r>
              <a:rPr lang="ru-RU" sz="1200" dirty="0" smtClean="0"/>
              <a:t> </a:t>
            </a:r>
            <a:r>
              <a:rPr lang="ru-RU" sz="1200" dirty="0" err="1" smtClean="0"/>
              <a:t>освіти</a:t>
            </a:r>
            <a:r>
              <a:rPr lang="ru-RU" sz="1200" dirty="0" smtClean="0"/>
              <a:t>»</a:t>
            </a:r>
          </a:p>
        </p:txBody>
      </p:sp>
      <p:sp>
        <p:nvSpPr>
          <p:cNvPr id="391" name="Google Shape;391;p21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9" name="Рисунок 8" descr="75307991_126932345383187_37367185708312166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0"/>
            <a:ext cx="295751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/>
          </a:path>
          <a:tileRect/>
        </a:grad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39"/>
          <p:cNvSpPr txBox="1"/>
          <p:nvPr/>
        </p:nvSpPr>
        <p:spPr>
          <a:xfrm>
            <a:off x="1142976" y="500048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 smtClean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Перелік питань, які передбачені в уніфікованому акті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76" name="Google Shape;876;p39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877" name="Google Shape;877;p39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78" name="Google Shape;878;p39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79" name="Google Shape;879;p39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80" name="Google Shape;880;p39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81" name="Google Shape;881;p39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2" name="Google Shape;882;p39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83" name="Google Shape;883;p39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84" name="Google Shape;884;p39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5" name="Google Shape;885;p39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86" name="Google Shape;886;p39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87" name="Google Shape;887;p39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88" name="Google Shape;888;p39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7" name="Прямоугольник 16"/>
          <p:cNvSpPr/>
          <p:nvPr/>
        </p:nvSpPr>
        <p:spPr>
          <a:xfrm>
            <a:off x="142844" y="1142990"/>
            <a:ext cx="3857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1. Нормативно-правові підстави для провадження діяльності </a:t>
            </a:r>
            <a:br>
              <a:rPr lang="uk-UA" b="1" dirty="0" smtClean="0"/>
            </a:br>
            <a:r>
              <a:rPr lang="uk-UA" b="1" dirty="0" smtClean="0"/>
              <a:t>з надання освітніх послуг у сфері загальної середньої освіти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1142990"/>
            <a:ext cx="2706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2. Формування контингенту </a:t>
            </a:r>
            <a:endParaRPr lang="uk-UA" b="1" dirty="0" smtClean="0"/>
          </a:p>
          <a:p>
            <a:r>
              <a:rPr lang="uk-UA" b="1" dirty="0" smtClean="0"/>
              <a:t>здобувачів </a:t>
            </a:r>
            <a:r>
              <a:rPr lang="uk-UA" b="1" dirty="0" smtClean="0"/>
              <a:t>освіти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643702" y="1142990"/>
            <a:ext cx="1939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3. Організація </a:t>
            </a:r>
            <a:endParaRPr lang="uk-UA" b="1" dirty="0" smtClean="0"/>
          </a:p>
          <a:p>
            <a:r>
              <a:rPr lang="uk-UA" b="1" dirty="0" smtClean="0"/>
              <a:t>освітнього </a:t>
            </a:r>
            <a:r>
              <a:rPr lang="uk-UA" b="1" dirty="0" smtClean="0"/>
              <a:t>процесу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27860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4. Ефективність </a:t>
            </a:r>
          </a:p>
          <a:p>
            <a:r>
              <a:rPr lang="uk-UA" b="1" dirty="0" smtClean="0"/>
              <a:t>використання </a:t>
            </a:r>
          </a:p>
          <a:p>
            <a:r>
              <a:rPr lang="uk-UA" b="1" dirty="0" smtClean="0"/>
              <a:t>педагогічного потенціалу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43306" y="278606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5. Забезпечення розвитку </a:t>
            </a:r>
            <a:endParaRPr lang="uk-UA" b="1" dirty="0" smtClean="0"/>
          </a:p>
          <a:p>
            <a:r>
              <a:rPr lang="uk-UA" b="1" dirty="0" smtClean="0"/>
              <a:t>та</a:t>
            </a:r>
            <a:r>
              <a:rPr lang="uk-UA" b="1" dirty="0" smtClean="0"/>
              <a:t> ефективність використання </a:t>
            </a:r>
            <a:br>
              <a:rPr lang="uk-UA" b="1" dirty="0" smtClean="0"/>
            </a:br>
            <a:r>
              <a:rPr lang="uk-UA" b="1" dirty="0" smtClean="0"/>
              <a:t>матеріально-технічної та </a:t>
            </a:r>
            <a:endParaRPr lang="uk-UA" b="1" dirty="0" smtClean="0"/>
          </a:p>
          <a:p>
            <a:r>
              <a:rPr lang="uk-UA" b="1" dirty="0" smtClean="0"/>
              <a:t>навчально-методичної </a:t>
            </a:r>
            <a:r>
              <a:rPr lang="uk-UA" b="1" dirty="0" smtClean="0"/>
              <a:t>бази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43702" y="27860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/>
              <a:t>6. Управління </a:t>
            </a:r>
            <a:endParaRPr lang="uk-UA" b="1" dirty="0" smtClean="0"/>
          </a:p>
          <a:p>
            <a:r>
              <a:rPr lang="uk-UA" b="1" dirty="0" smtClean="0"/>
              <a:t>закладом загальної </a:t>
            </a:r>
          </a:p>
          <a:p>
            <a:r>
              <a:rPr lang="uk-UA" b="1" dirty="0" smtClean="0"/>
              <a:t>середньої </a:t>
            </a:r>
            <a:r>
              <a:rPr lang="uk-UA" b="1" dirty="0" smtClean="0"/>
              <a:t>освіти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4000510"/>
            <a:ext cx="87154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НАКАЗ МОН  від 09.01.2019 № 17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err="1" smtClean="0">
                <a:solidFill>
                  <a:srgbClr val="C00000"/>
                </a:solidFill>
              </a:rPr>
              <a:t>“Про</a:t>
            </a:r>
            <a:r>
              <a:rPr lang="uk-UA" b="1" dirty="0" smtClean="0">
                <a:solidFill>
                  <a:srgbClr val="C00000"/>
                </a:solidFill>
              </a:rPr>
              <a:t> затвердження </a:t>
            </a:r>
            <a:endParaRPr lang="uk-UA" b="1" dirty="0" smtClean="0">
              <a:solidFill>
                <a:srgbClr val="C00000"/>
              </a:solidFill>
            </a:endParaRPr>
          </a:p>
          <a:p>
            <a:r>
              <a:rPr lang="uk-UA" b="1" dirty="0" smtClean="0">
                <a:solidFill>
                  <a:srgbClr val="C00000"/>
                </a:solidFill>
              </a:rPr>
              <a:t>Порядку </a:t>
            </a:r>
            <a:r>
              <a:rPr lang="uk-UA" b="1" dirty="0" smtClean="0">
                <a:solidFill>
                  <a:srgbClr val="C00000"/>
                </a:solidFill>
              </a:rPr>
              <a:t>проведення інституційного аудиту закладів загальної середньої </a:t>
            </a:r>
            <a:r>
              <a:rPr lang="uk-UA" b="1" dirty="0" err="1" smtClean="0">
                <a:solidFill>
                  <a:srgbClr val="C00000"/>
                </a:solidFill>
              </a:rPr>
              <a:t>освіти”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34"/>
          <p:cNvSpPr txBox="1">
            <a:spLocks noGrp="1"/>
          </p:cNvSpPr>
          <p:nvPr>
            <p:ph type="sldNum" idx="12"/>
          </p:nvPr>
        </p:nvSpPr>
        <p:spPr>
          <a:xfrm>
            <a:off x="8729400" y="4734075"/>
            <a:ext cx="414600" cy="40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sp>
        <p:nvSpPr>
          <p:cNvPr id="556" name="Google Shape;556;p34"/>
          <p:cNvSpPr txBox="1">
            <a:spLocks noGrp="1"/>
          </p:cNvSpPr>
          <p:nvPr>
            <p:ph type="ctrTitle" idx="4294967295"/>
          </p:nvPr>
        </p:nvSpPr>
        <p:spPr>
          <a:xfrm>
            <a:off x="1313736" y="1167942"/>
            <a:ext cx="4725000" cy="86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200" dirty="0" smtClean="0">
                <a:solidFill>
                  <a:schemeClr val="accent2"/>
                </a:solidFill>
              </a:rPr>
              <a:t>ДЯКУЮ</a:t>
            </a:r>
            <a:r>
              <a:rPr lang="en" sz="7200" dirty="0" smtClean="0">
                <a:solidFill>
                  <a:schemeClr val="accent2"/>
                </a:solidFill>
              </a:rPr>
              <a:t>!</a:t>
            </a:r>
            <a:endParaRPr sz="7200">
              <a:solidFill>
                <a:schemeClr val="accent2"/>
              </a:solidFill>
            </a:endParaRPr>
          </a:p>
        </p:txBody>
      </p:sp>
      <p:sp>
        <p:nvSpPr>
          <p:cNvPr id="557" name="Google Shape;557;p34"/>
          <p:cNvSpPr txBox="1">
            <a:spLocks noGrp="1"/>
          </p:cNvSpPr>
          <p:nvPr>
            <p:ph type="subTitle" idx="4294967295"/>
          </p:nvPr>
        </p:nvSpPr>
        <p:spPr>
          <a:xfrm>
            <a:off x="1356746" y="2229002"/>
            <a:ext cx="4725000" cy="234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 smtClean="0">
                <a:latin typeface="Montserrat"/>
                <a:ea typeface="Montserrat"/>
                <a:cs typeface="Montserrat"/>
                <a:sym typeface="Montserrat"/>
              </a:rPr>
              <a:t>Готові до конструктивного діалогу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❑"/>
            </a:pPr>
            <a:r>
              <a:rPr lang="en-US" dirty="0" err="1" smtClean="0"/>
              <a:t>dnipro</a:t>
            </a:r>
            <a:r>
              <a:rPr lang="en" dirty="0" smtClean="0"/>
              <a:t>@sqe.gov.ua</a:t>
            </a:r>
            <a:endParaRPr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❑"/>
            </a:pPr>
            <a:r>
              <a:rPr lang="en" dirty="0" smtClean="0"/>
              <a:t>nataliyaolenik@gmail.com</a:t>
            </a:r>
            <a:endParaRPr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6"/>
            <a:ext cx="33623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sce template">
  <a:themeElements>
    <a:clrScheme name="Custom 347">
      <a:dk1>
        <a:srgbClr val="252831"/>
      </a:dk1>
      <a:lt1>
        <a:srgbClr val="FFFFFF"/>
      </a:lt1>
      <a:dk2>
        <a:srgbClr val="68728D"/>
      </a:dk2>
      <a:lt2>
        <a:srgbClr val="E9EDF3"/>
      </a:lt2>
      <a:accent1>
        <a:srgbClr val="7D89AC"/>
      </a:accent1>
      <a:accent2>
        <a:srgbClr val="728CD8"/>
      </a:accent2>
      <a:accent3>
        <a:srgbClr val="72D8D8"/>
      </a:accent3>
      <a:accent4>
        <a:srgbClr val="B1D872"/>
      </a:accent4>
      <a:accent5>
        <a:srgbClr val="F8D067"/>
      </a:accent5>
      <a:accent6>
        <a:srgbClr val="BDC3D3"/>
      </a:accent6>
      <a:hlink>
        <a:srgbClr val="7D89A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357</Words>
  <PresentationFormat>Экран (16:9)</PresentationFormat>
  <Paragraphs>61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Poppins</vt:lpstr>
      <vt:lpstr>Montserrat</vt:lpstr>
      <vt:lpstr>Montserrat Light</vt:lpstr>
      <vt:lpstr>Wingdings</vt:lpstr>
      <vt:lpstr>Volsce template</vt:lpstr>
      <vt:lpstr>Внутрішня система забезпечення якості освіти</vt:lpstr>
      <vt:lpstr>ЗАКОНОДАВСТВО</vt:lpstr>
      <vt:lpstr>АБЕТКА ДЛЯ ДИРЕКТОРА</vt:lpstr>
      <vt:lpstr>НАПРЯМИ ОЦІНЮВАННЯ</vt:lpstr>
      <vt:lpstr>УНІФІКОВАНИЙ АКТ</vt:lpstr>
      <vt:lpstr>Слайд 6</vt:lpstr>
      <vt:lpstr>ДЯКУЮ!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Внутрішня система забезпечення якості освіти</dc:title>
  <dc:creator>User</dc:creator>
  <cp:lastModifiedBy>User</cp:lastModifiedBy>
  <cp:revision>23</cp:revision>
  <dcterms:modified xsi:type="dcterms:W3CDTF">2019-12-22T10:12:51Z</dcterms:modified>
</cp:coreProperties>
</file>