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8" r:id="rId3"/>
    <p:sldId id="259" r:id="rId4"/>
    <p:sldId id="260" r:id="rId5"/>
    <p:sldId id="264" r:id="rId6"/>
    <p:sldId id="265" r:id="rId7"/>
    <p:sldId id="266" r:id="rId8"/>
    <p:sldId id="276" r:id="rId9"/>
    <p:sldId id="277" r:id="rId10"/>
    <p:sldId id="267" r:id="rId11"/>
    <p:sldId id="269" r:id="rId12"/>
    <p:sldId id="270" r:id="rId13"/>
    <p:sldId id="278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6;&#1072;&#1073;&#1086;&#1090;&#1072;\ACES%20Europe\&#1055;&#1088;&#1077;&#1079;&#1077;&#1085;&#1090;&#1072;&#1094;&#1080;&#1103;\&#1055;&#1088;&#1077;&#1079;&#1077;&#1085;&#1090;&#1072;&#1094;&#1110;&#1103;%20&#1085;&#1072;%20&#1079;&#1072;&#1093;&#1080;&#1089;&#1090;\&#1044;&#1110;&#1072;&#1075;&#1088;&#1072;&#1084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'ВИКОНАННЯ СПОРТ ЗВАНЬ'!$B$1</c:f>
              <c:strCache>
                <c:ptCount val="1"/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'ВИКОНАННЯ СПОРТ ЗВАНЬ'!$A$2:$A$4</c:f>
              <c:strCache>
                <c:ptCount val="3"/>
                <c:pt idx="0">
                  <c:v>МСУ</c:v>
                </c:pt>
                <c:pt idx="1">
                  <c:v>КМСУ</c:v>
                </c:pt>
                <c:pt idx="2">
                  <c:v>І спортивний розряд</c:v>
                </c:pt>
              </c:strCache>
            </c:strRef>
          </c:cat>
          <c:val>
            <c:numRef>
              <c:f>'ВИКОНАННЯ СПОРТ ЗВАНЬ'!$B$2:$B$4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A50E-40A2-B5E4-567DFA4B4F63}"/>
            </c:ext>
          </c:extLst>
        </c:ser>
        <c:ser>
          <c:idx val="1"/>
          <c:order val="1"/>
          <c:tx>
            <c:strRef>
              <c:f>'ВИКОНАННЯ СПОРТ ЗВАНЬ'!$C$1</c:f>
              <c:strCache>
                <c:ptCount val="1"/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'ВИКОНАННЯ СПОРТ ЗВАНЬ'!$A$2:$A$4</c:f>
              <c:strCache>
                <c:ptCount val="3"/>
                <c:pt idx="0">
                  <c:v>МСУ</c:v>
                </c:pt>
                <c:pt idx="1">
                  <c:v>КМСУ</c:v>
                </c:pt>
                <c:pt idx="2">
                  <c:v>І спортивний розряд</c:v>
                </c:pt>
              </c:strCache>
            </c:strRef>
          </c:cat>
          <c:val>
            <c:numRef>
              <c:f>'ВИКОНАННЯ СПОРТ ЗВАНЬ'!$C$2:$C$4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A50E-40A2-B5E4-567DFA4B4F63}"/>
            </c:ext>
          </c:extLst>
        </c:ser>
        <c:ser>
          <c:idx val="2"/>
          <c:order val="2"/>
          <c:tx>
            <c:strRef>
              <c:f>'ВИКОНАННЯ СПОРТ ЗВАНЬ'!$D$1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'ВИКОНАННЯ СПОРТ ЗВАНЬ'!$A$2:$A$4</c:f>
              <c:strCache>
                <c:ptCount val="3"/>
                <c:pt idx="0">
                  <c:v>МСУ</c:v>
                </c:pt>
                <c:pt idx="1">
                  <c:v>КМСУ</c:v>
                </c:pt>
                <c:pt idx="2">
                  <c:v>І спортивний розряд</c:v>
                </c:pt>
              </c:strCache>
            </c:strRef>
          </c:cat>
          <c:val>
            <c:numRef>
              <c:f>'ВИКОНАННЯ СПОРТ ЗВАНЬ'!$D$2:$D$4</c:f>
              <c:numCache>
                <c:formatCode>General</c:formatCode>
                <c:ptCount val="3"/>
                <c:pt idx="0">
                  <c:v>12</c:v>
                </c:pt>
                <c:pt idx="1">
                  <c:v>201</c:v>
                </c:pt>
                <c:pt idx="2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0E-40A2-B5E4-567DFA4B4F63}"/>
            </c:ext>
          </c:extLst>
        </c:ser>
        <c:ser>
          <c:idx val="3"/>
          <c:order val="3"/>
          <c:tx>
            <c:strRef>
              <c:f>'ВИКОНАННЯ СПОРТ ЗВАНЬ'!$E$1</c:f>
              <c:strCache>
                <c:ptCount val="1"/>
                <c:pt idx="0">
                  <c:v>Станом на 23.12.19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'ВИКОНАННЯ СПОРТ ЗВАНЬ'!$A$2:$A$4</c:f>
              <c:strCache>
                <c:ptCount val="3"/>
                <c:pt idx="0">
                  <c:v>МСУ</c:v>
                </c:pt>
                <c:pt idx="1">
                  <c:v>КМСУ</c:v>
                </c:pt>
                <c:pt idx="2">
                  <c:v>І спортивний розряд</c:v>
                </c:pt>
              </c:strCache>
            </c:strRef>
          </c:cat>
          <c:val>
            <c:numRef>
              <c:f>'ВИКОНАННЯ СПОРТ ЗВАНЬ'!$E$2:$E$4</c:f>
              <c:numCache>
                <c:formatCode>General</c:formatCode>
                <c:ptCount val="3"/>
                <c:pt idx="0">
                  <c:v>16</c:v>
                </c:pt>
                <c:pt idx="1">
                  <c:v>255</c:v>
                </c:pt>
                <c:pt idx="2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0E-40A2-B5E4-567DFA4B4F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79117696"/>
        <c:axId val="79139968"/>
      </c:barChart>
      <c:catAx>
        <c:axId val="79117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20" normalizeH="0" baseline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79139968"/>
        <c:crosses val="autoZero"/>
        <c:auto val="1"/>
        <c:lblAlgn val="ctr"/>
        <c:lblOffset val="100"/>
        <c:noMultiLvlLbl val="0"/>
      </c:catAx>
      <c:valAx>
        <c:axId val="791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7911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1E4F8-800F-48F4-9778-4E4CCBC104D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470E-53E2-40C5-A792-27402711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0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7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9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1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9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7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0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53B7-1290-44B9-8E7C-726F9D940F3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5447-FB7C-4D3D-A344-DD011D628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70" y="359087"/>
            <a:ext cx="2180220" cy="2180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7" y="431320"/>
            <a:ext cx="2060700" cy="20357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92092" y="1"/>
            <a:ext cx="2047461" cy="1857036"/>
            <a:chOff x="0" y="0"/>
            <a:chExt cx="2613490" cy="7731140"/>
          </a:xfrm>
        </p:grpSpPr>
        <p:sp>
          <p:nvSpPr>
            <p:cNvPr id="14" name="AutoShape 13"/>
            <p:cNvSpPr/>
            <p:nvPr/>
          </p:nvSpPr>
          <p:spPr>
            <a:xfrm>
              <a:off x="0" y="0"/>
              <a:ext cx="1243245" cy="773114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</p:spPr>
        </p:sp>
        <p:sp>
          <p:nvSpPr>
            <p:cNvPr id="15" name="AutoShape 14"/>
            <p:cNvSpPr/>
            <p:nvPr/>
          </p:nvSpPr>
          <p:spPr>
            <a:xfrm>
              <a:off x="1370245" y="0"/>
              <a:ext cx="1243245" cy="773114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</p:spPr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75" y="152389"/>
            <a:ext cx="1269613" cy="1636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423" y="1908996"/>
            <a:ext cx="11228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КРИВИЙ РІГ </a:t>
            </a:r>
          </a:p>
          <a:p>
            <a:pPr algn="ctr"/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ЄВРОПЕЙСЬКЕ МІСТО СПОРТУ 2020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56" y="3530615"/>
            <a:ext cx="3086227" cy="1928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158" y="5787676"/>
            <a:ext cx="1063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2020 – РІК  32-х ЛІТНІХ ОЛІМПІЙСЬКИХ ІГОР</a:t>
            </a:r>
            <a:endParaRPr lang="ru-RU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589758" y="537051"/>
            <a:ext cx="7602242" cy="98835"/>
            <a:chOff x="0" y="0"/>
            <a:chExt cx="4395887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3958876" cy="69850"/>
            </a:xfrm>
            <a:custGeom>
              <a:avLst/>
              <a:gdLst/>
              <a:ahLst/>
              <a:cxnLst/>
              <a:rect l="l" t="t" r="r" b="b"/>
              <a:pathLst>
                <a:path w="43958876" h="69850">
                  <a:moveTo>
                    <a:pt x="436680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958876" y="69850"/>
                  </a:lnTo>
                  <a:lnTo>
                    <a:pt x="43958876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4" name="TextBox 3"/>
          <p:cNvSpPr txBox="1"/>
          <p:nvPr/>
        </p:nvSpPr>
        <p:spPr>
          <a:xfrm>
            <a:off x="4168588" y="122475"/>
            <a:ext cx="9477913" cy="38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КРИВИЙ РІГ </a:t>
            </a:r>
            <a:r>
              <a:rPr lang="ru-RU" sz="1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- ЄВРОПЕЙСЬКЕ </a:t>
            </a: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МІСТО СПОРТУ 2020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40079" y="68806"/>
            <a:ext cx="363557" cy="469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5" y="894230"/>
            <a:ext cx="4008905" cy="5210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3" t="-3036" r="6078" b="3036"/>
          <a:stretch/>
        </p:blipFill>
        <p:spPr>
          <a:xfrm>
            <a:off x="7647762" y="667026"/>
            <a:ext cx="3755344" cy="5437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2769" y="6185648"/>
            <a:ext cx="262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Денис Кесіль</a:t>
            </a:r>
            <a:endParaRPr lang="ru-R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6223" y="6185648"/>
            <a:ext cx="493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Данило Безкоровайний</a:t>
            </a:r>
            <a:endParaRPr lang="ru-R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5" r="27662"/>
          <a:stretch/>
        </p:blipFill>
        <p:spPr>
          <a:xfrm>
            <a:off x="5265432" y="894230"/>
            <a:ext cx="1515207" cy="2137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88" y="3644154"/>
            <a:ext cx="2019730" cy="2541494"/>
          </a:xfrm>
          <a:prstGeom prst="rect">
            <a:avLst/>
          </a:prstGeom>
        </p:spPr>
      </p:pic>
      <p:grpSp>
        <p:nvGrpSpPr>
          <p:cNvPr id="15" name="Group 22"/>
          <p:cNvGrpSpPr/>
          <p:nvPr/>
        </p:nvGrpSpPr>
        <p:grpSpPr>
          <a:xfrm rot="-10800000">
            <a:off x="0" y="6668351"/>
            <a:ext cx="8436845" cy="98835"/>
            <a:chOff x="0" y="0"/>
            <a:chExt cx="48784851" cy="571500"/>
          </a:xfrm>
        </p:grpSpPr>
        <p:sp>
          <p:nvSpPr>
            <p:cNvPr id="16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11640079" y="6425491"/>
            <a:ext cx="54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10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9905" y="770559"/>
            <a:ext cx="7481863" cy="37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uk-UA" sz="24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ПІДТРИМКА СПОРТСМЕНІВ ТА ТРЕНЕРІВ</a:t>
            </a:r>
            <a:endParaRPr lang="en-US" sz="2400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13576" y="1239521"/>
            <a:ext cx="3119828" cy="33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Щорічні стипендії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1295" y="2655570"/>
            <a:ext cx="10698784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  <a:spcBef>
                <a:spcPct val="0"/>
              </a:spcBef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1 мільйон гривень (з 2020 року 1,5 мільйони гривень)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5562" y="3686007"/>
            <a:ext cx="4134196" cy="63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  <a:spcBef>
                <a:spcPct val="0"/>
              </a:spcBef>
            </a:pPr>
            <a:r>
              <a:rPr lang="en-US" sz="3734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2019</a:t>
            </a:r>
            <a:r>
              <a:rPr lang="uk-UA" sz="3734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рік</a:t>
            </a:r>
            <a:endParaRPr lang="en-US" sz="3734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236" y="1821447"/>
            <a:ext cx="1171598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ru-RU" sz="20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Щорічно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присуджується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100 </a:t>
            </a:r>
            <a:r>
              <a:rPr lang="uk-UA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стипендій</a:t>
            </a:r>
            <a:r>
              <a:rPr lang="ru-RU" sz="2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за перемогу та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призові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місця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офіційних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міжнародних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змаганнях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та перемогу на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офіційних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всеукраїнських</a:t>
            </a:r>
            <a:r>
              <a:rPr lang="ru-RU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змаганнях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27297" y="4511736"/>
            <a:ext cx="26747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100</a:t>
            </a:r>
            <a:r>
              <a:rPr lang="en-US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чоловік</a:t>
            </a:r>
            <a:endParaRPr lang="en-US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2" name="Group 22"/>
          <p:cNvGrpSpPr/>
          <p:nvPr/>
        </p:nvGrpSpPr>
        <p:grpSpPr>
          <a:xfrm rot="-10800000">
            <a:off x="0" y="6601634"/>
            <a:ext cx="8436845" cy="98835"/>
            <a:chOff x="0" y="0"/>
            <a:chExt cx="48784851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grpSp>
        <p:nvGrpSpPr>
          <p:cNvPr id="25" name="Group 2"/>
          <p:cNvGrpSpPr/>
          <p:nvPr/>
        </p:nvGrpSpPr>
        <p:grpSpPr>
          <a:xfrm rot="-10800000">
            <a:off x="4589758" y="537051"/>
            <a:ext cx="7602242" cy="98835"/>
            <a:chOff x="0" y="0"/>
            <a:chExt cx="43958876" cy="571500"/>
          </a:xfrm>
        </p:grpSpPr>
        <p:sp>
          <p:nvSpPr>
            <p:cNvPr id="26" name="Freeform 3"/>
            <p:cNvSpPr/>
            <p:nvPr/>
          </p:nvSpPr>
          <p:spPr>
            <a:xfrm>
              <a:off x="0" y="255270"/>
              <a:ext cx="43958876" cy="69850"/>
            </a:xfrm>
            <a:custGeom>
              <a:avLst/>
              <a:gdLst/>
              <a:ahLst/>
              <a:cxnLst/>
              <a:rect l="l" t="t" r="r" b="b"/>
              <a:pathLst>
                <a:path w="43958876" h="69850">
                  <a:moveTo>
                    <a:pt x="436680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958876" y="69850"/>
                  </a:lnTo>
                  <a:lnTo>
                    <a:pt x="43958876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27" name="TextBox 26"/>
          <p:cNvSpPr txBox="1"/>
          <p:nvPr/>
        </p:nvSpPr>
        <p:spPr>
          <a:xfrm>
            <a:off x="4168588" y="122475"/>
            <a:ext cx="9477913" cy="38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КРИВИЙ РІГ </a:t>
            </a:r>
            <a:r>
              <a:rPr lang="ru-RU" sz="1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- ЄВРОПЕЙСЬКЕ </a:t>
            </a: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МІСТО СПОРТУ 2020</a:t>
            </a:r>
          </a:p>
        </p:txBody>
      </p:sp>
      <p:pic>
        <p:nvPicPr>
          <p:cNvPr id="2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40079" y="68806"/>
            <a:ext cx="363557" cy="4691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2" b="7812"/>
          <a:stretch/>
        </p:blipFill>
        <p:spPr>
          <a:xfrm>
            <a:off x="4473751" y="3461336"/>
            <a:ext cx="7529885" cy="27108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640079" y="6425491"/>
            <a:ext cx="54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11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589758" y="537051"/>
            <a:ext cx="7602242" cy="98835"/>
            <a:chOff x="0" y="0"/>
            <a:chExt cx="4395887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3958876" cy="69850"/>
            </a:xfrm>
            <a:custGeom>
              <a:avLst/>
              <a:gdLst/>
              <a:ahLst/>
              <a:cxnLst/>
              <a:rect l="l" t="t" r="r" b="b"/>
              <a:pathLst>
                <a:path w="43958876" h="69850">
                  <a:moveTo>
                    <a:pt x="436680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958876" y="69850"/>
                  </a:lnTo>
                  <a:lnTo>
                    <a:pt x="43958876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4" name="TextBox 3"/>
          <p:cNvSpPr txBox="1"/>
          <p:nvPr/>
        </p:nvSpPr>
        <p:spPr>
          <a:xfrm>
            <a:off x="4168588" y="122475"/>
            <a:ext cx="9477913" cy="38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КРИВИЙ РІГ </a:t>
            </a:r>
            <a:r>
              <a:rPr lang="ru-RU" sz="1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- ЄВРОПЕЙСЬКЕ </a:t>
            </a: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МІСТО СПОРТУ 2020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40079" y="68806"/>
            <a:ext cx="363557" cy="469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597" y="801486"/>
            <a:ext cx="345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ОЗДОРОВЛЕННЯ</a:t>
            </a:r>
            <a:endParaRPr lang="ru-RU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7275" y="1412073"/>
            <a:ext cx="669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Комунальний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позашкільний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заклад 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«Дитячий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оздоровчий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табір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«Старт»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Криворізької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міської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ради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66" y="3802504"/>
            <a:ext cx="3680012" cy="2612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6" y="3798894"/>
            <a:ext cx="3719761" cy="2615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3832866"/>
            <a:ext cx="3442447" cy="25818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58001" y="2968788"/>
            <a:ext cx="769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За 2019 рік оздоровилося </a:t>
            </a:r>
            <a:r>
              <a:rPr lang="uk-UA" sz="28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1014</a:t>
            </a:r>
            <a:r>
              <a:rPr lang="uk-UA" sz="28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спортсменів </a:t>
            </a:r>
            <a:endParaRPr lang="ru-R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2" name="Group 22"/>
          <p:cNvGrpSpPr/>
          <p:nvPr/>
        </p:nvGrpSpPr>
        <p:grpSpPr>
          <a:xfrm rot="-10800000">
            <a:off x="0" y="6601634"/>
            <a:ext cx="8436845" cy="98835"/>
            <a:chOff x="0" y="0"/>
            <a:chExt cx="48784851" cy="571500"/>
          </a:xfrm>
        </p:grpSpPr>
        <p:sp>
          <p:nvSpPr>
            <p:cNvPr id="13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640079" y="6425491"/>
            <a:ext cx="54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12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70" y="359087"/>
            <a:ext cx="2180220" cy="2180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7" y="431320"/>
            <a:ext cx="2060700" cy="20357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92092" y="1"/>
            <a:ext cx="2047461" cy="1857036"/>
            <a:chOff x="0" y="0"/>
            <a:chExt cx="2613490" cy="7731140"/>
          </a:xfrm>
        </p:grpSpPr>
        <p:sp>
          <p:nvSpPr>
            <p:cNvPr id="14" name="AutoShape 13"/>
            <p:cNvSpPr/>
            <p:nvPr/>
          </p:nvSpPr>
          <p:spPr>
            <a:xfrm>
              <a:off x="0" y="0"/>
              <a:ext cx="1243245" cy="7731140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</p:spPr>
        </p:sp>
        <p:sp>
          <p:nvSpPr>
            <p:cNvPr id="15" name="AutoShape 14"/>
            <p:cNvSpPr/>
            <p:nvPr/>
          </p:nvSpPr>
          <p:spPr>
            <a:xfrm>
              <a:off x="1370245" y="0"/>
              <a:ext cx="1243245" cy="773114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</p:spPr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75" y="152389"/>
            <a:ext cx="1269613" cy="1636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423" y="1908996"/>
            <a:ext cx="11228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КРИВИЙ РІГ </a:t>
            </a:r>
          </a:p>
          <a:p>
            <a:pPr algn="ctr"/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ЄВРОПЕЙСЬКЕ МІСТО СПОРТУ 2020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56" y="3530615"/>
            <a:ext cx="3086227" cy="1928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158" y="5787676"/>
            <a:ext cx="1063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2020 – РІК  32-х ЛІТНІХ ОЛІМПІЙСЬКИХ ІГОР</a:t>
            </a:r>
            <a:endParaRPr lang="ru-RU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332102" y="326976"/>
            <a:ext cx="485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ЄВРОПАРЛАМЕНТ 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БРЮССЕЛЬ 2019</a:t>
            </a:r>
            <a:endParaRPr lang="ru-RU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0"/>
            <a:ext cx="2489502" cy="248950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46" y="132944"/>
            <a:ext cx="2223613" cy="22236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9" y="2195192"/>
            <a:ext cx="6001923" cy="43508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08" y="2208939"/>
            <a:ext cx="5395951" cy="4350804"/>
          </a:xfrm>
          <a:prstGeom prst="rect">
            <a:avLst/>
          </a:prstGeom>
        </p:spPr>
      </p:pic>
      <p:grpSp>
        <p:nvGrpSpPr>
          <p:cNvPr id="36" name="Group 22"/>
          <p:cNvGrpSpPr/>
          <p:nvPr/>
        </p:nvGrpSpPr>
        <p:grpSpPr>
          <a:xfrm rot="-10800000">
            <a:off x="0" y="6601634"/>
            <a:ext cx="8436845" cy="98835"/>
            <a:chOff x="0" y="0"/>
            <a:chExt cx="48784851" cy="571500"/>
          </a:xfrm>
        </p:grpSpPr>
        <p:sp>
          <p:nvSpPr>
            <p:cNvPr id="37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38" name="TextBox 37"/>
          <p:cNvSpPr txBox="1"/>
          <p:nvPr/>
        </p:nvSpPr>
        <p:spPr>
          <a:xfrm>
            <a:off x="11838259" y="6425491"/>
            <a:ext cx="3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2102" y="326976"/>
            <a:ext cx="485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ЄВРОПАРЛАМЕНТ 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БРЮССЕЛЬ 2019</a:t>
            </a:r>
            <a:endParaRPr lang="ru-RU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0"/>
            <a:ext cx="2489502" cy="2489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46" y="132944"/>
            <a:ext cx="2223613" cy="22236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91" y="2536089"/>
            <a:ext cx="5096355" cy="3822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2536089"/>
            <a:ext cx="5096355" cy="3822266"/>
          </a:xfrm>
          <a:prstGeom prst="rect">
            <a:avLst/>
          </a:prstGeom>
        </p:spPr>
      </p:pic>
      <p:grpSp>
        <p:nvGrpSpPr>
          <p:cNvPr id="10" name="Group 22"/>
          <p:cNvGrpSpPr/>
          <p:nvPr/>
        </p:nvGrpSpPr>
        <p:grpSpPr>
          <a:xfrm rot="-10800000">
            <a:off x="0" y="6601634"/>
            <a:ext cx="8436845" cy="98835"/>
            <a:chOff x="0" y="0"/>
            <a:chExt cx="48784851" cy="571500"/>
          </a:xfrm>
        </p:grpSpPr>
        <p:sp>
          <p:nvSpPr>
            <p:cNvPr id="11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1838259" y="6425491"/>
            <a:ext cx="3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3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173" y="201706"/>
            <a:ext cx="9305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ЗУСТРІЧ КОМІСІЇ АСОЦІАЦІЇ ЄВРОПЕЙСЬКИХ СТОЛИЦЬ І МІСТ СПОРТУ</a:t>
            </a:r>
          </a:p>
          <a:p>
            <a:pPr algn="ctr"/>
            <a:endParaRPr lang="uk-UA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КРИВИЙ РІГ</a:t>
            </a:r>
          </a:p>
          <a:p>
            <a:pPr algn="ctr"/>
            <a:endParaRPr lang="uk-UA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14-16 ЖОВТНЯ 2019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1706"/>
            <a:ext cx="1748117" cy="1726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34" y="201706"/>
            <a:ext cx="1408160" cy="1726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2407024"/>
            <a:ext cx="5865159" cy="3910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2805" y="2407024"/>
            <a:ext cx="5283370" cy="3962528"/>
          </a:xfrm>
          <a:prstGeom prst="rect">
            <a:avLst/>
          </a:prstGeom>
        </p:spPr>
      </p:pic>
      <p:grpSp>
        <p:nvGrpSpPr>
          <p:cNvPr id="9" name="Group 22"/>
          <p:cNvGrpSpPr/>
          <p:nvPr/>
        </p:nvGrpSpPr>
        <p:grpSpPr>
          <a:xfrm rot="-10800000">
            <a:off x="0" y="6601634"/>
            <a:ext cx="8436845" cy="98835"/>
            <a:chOff x="0" y="0"/>
            <a:chExt cx="48784851" cy="571500"/>
          </a:xfrm>
        </p:grpSpPr>
        <p:sp>
          <p:nvSpPr>
            <p:cNvPr id="10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11" name="TextBox 10"/>
          <p:cNvSpPr txBox="1"/>
          <p:nvPr/>
        </p:nvSpPr>
        <p:spPr>
          <a:xfrm>
            <a:off x="11838259" y="6425491"/>
            <a:ext cx="3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4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589758" y="537051"/>
            <a:ext cx="7602242" cy="98835"/>
            <a:chOff x="0" y="0"/>
            <a:chExt cx="4395887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3958876" cy="69850"/>
            </a:xfrm>
            <a:custGeom>
              <a:avLst/>
              <a:gdLst/>
              <a:ahLst/>
              <a:cxnLst/>
              <a:rect l="l" t="t" r="r" b="b"/>
              <a:pathLst>
                <a:path w="43958876" h="69850">
                  <a:moveTo>
                    <a:pt x="436680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958876" y="69850"/>
                  </a:lnTo>
                  <a:lnTo>
                    <a:pt x="43958876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168588" y="122475"/>
            <a:ext cx="9477913" cy="38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КРИВИЙ РІГ </a:t>
            </a:r>
            <a:r>
              <a:rPr lang="ru-RU" sz="1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- ЄВРОПЕЙСЬКЕ </a:t>
            </a: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МІСТО СПОРТУ 2020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40079" y="68806"/>
            <a:ext cx="363557" cy="4691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78782" y="836688"/>
            <a:ext cx="7234436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КОНЦЕПЦІЯ РОЗВИТКУ СПОРТУ В МІСТІ.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00342"/>
                </a:solidFill>
                <a:latin typeface="Book Antiqua" panose="02040602050305030304" pitchFamily="18" charset="0"/>
              </a:rPr>
              <a:t> МЕТА ТА ЇЇ ОСНОВНІ ЗАВДАННЯ</a:t>
            </a:r>
            <a:endParaRPr lang="en-US" sz="2400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61548" y="1624914"/>
            <a:ext cx="960735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Програма розвитку фізичної культури та спорту </a:t>
            </a:r>
          </a:p>
          <a:p>
            <a:pPr algn="ctr">
              <a:spcBef>
                <a:spcPct val="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 Кривому Розі на 2019 – 2023 роки</a:t>
            </a:r>
            <a:endParaRPr lang="uk-UA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2539" y="2594627"/>
            <a:ext cx="621093" cy="749784"/>
            <a:chOff x="0" y="0"/>
            <a:chExt cx="6350000" cy="7665720"/>
          </a:xfrm>
        </p:grpSpPr>
        <p:sp>
          <p:nvSpPr>
            <p:cNvPr id="10" name="Freeform 10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46063" y="38030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solidFill>
              <a:srgbClr val="F7F9F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4455" y="2697590"/>
            <a:ext cx="397262" cy="397262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76425" y="3562185"/>
            <a:ext cx="633323" cy="764548"/>
            <a:chOff x="0" y="0"/>
            <a:chExt cx="6350000" cy="7665720"/>
          </a:xfrm>
        </p:grpSpPr>
        <p:sp>
          <p:nvSpPr>
            <p:cNvPr id="14" name="Freeform 14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46063" y="38030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solidFill>
              <a:srgbClr val="F7F9F8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5479" y="3746418"/>
            <a:ext cx="375213" cy="283797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0852664" y="3446332"/>
            <a:ext cx="621093" cy="749784"/>
            <a:chOff x="0" y="0"/>
            <a:chExt cx="6350000" cy="7665720"/>
          </a:xfrm>
        </p:grpSpPr>
        <p:sp>
          <p:nvSpPr>
            <p:cNvPr id="18" name="Freeform 18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46063" y="38030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solidFill>
              <a:srgbClr val="F7F9F8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15975" y="3608334"/>
            <a:ext cx="294471" cy="312662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76424" y="4564741"/>
            <a:ext cx="621093" cy="749784"/>
            <a:chOff x="0" y="0"/>
            <a:chExt cx="6350000" cy="7665720"/>
          </a:xfrm>
        </p:grpSpPr>
        <p:sp>
          <p:nvSpPr>
            <p:cNvPr id="22" name="Freeform 22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246063" y="38030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solidFill>
              <a:srgbClr val="F7F9F8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61548" y="4601589"/>
            <a:ext cx="269929" cy="52927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86971" y="4871270"/>
            <a:ext cx="78165" cy="7816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01676" y="4875742"/>
            <a:ext cx="73693" cy="7369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1675" y="4752747"/>
            <a:ext cx="96632" cy="6764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13254" y="4752747"/>
            <a:ext cx="71390" cy="71390"/>
          </a:xfrm>
          <a:prstGeom prst="rect">
            <a:avLst/>
          </a:prstGeom>
        </p:spPr>
      </p:pic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0852664" y="4319343"/>
            <a:ext cx="621093" cy="749784"/>
            <a:chOff x="0" y="0"/>
            <a:chExt cx="6350000" cy="7665720"/>
          </a:xfrm>
        </p:grpSpPr>
        <p:sp>
          <p:nvSpPr>
            <p:cNvPr id="30" name="Freeform 30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46063" y="38030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solidFill>
              <a:srgbClr val="F7F9F8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924709" y="4391986"/>
            <a:ext cx="477002" cy="477002"/>
          </a:xfrm>
          <a:prstGeom prst="rect">
            <a:avLst/>
          </a:prstGeom>
        </p:spPr>
      </p:pic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0799015" y="2466696"/>
            <a:ext cx="730891" cy="836369"/>
            <a:chOff x="-309880" y="-309880"/>
            <a:chExt cx="6969760" cy="7975600"/>
          </a:xfrm>
        </p:grpSpPr>
        <p:sp>
          <p:nvSpPr>
            <p:cNvPr id="34" name="Freeform 34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246067" y="380306"/>
              <a:ext cx="5895971" cy="5627479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solidFill>
              <a:srgbClr val="F7F9F8"/>
            </a:solidFill>
          </p:spPr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988057" y="2660145"/>
            <a:ext cx="352806" cy="352806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580692" y="3019241"/>
            <a:ext cx="4688059" cy="388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ru-RU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Розвиток</a:t>
            </a:r>
            <a:r>
              <a:rPr lang="ru-RU" b="1" dirty="0">
                <a:solidFill>
                  <a:srgbClr val="000342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спортивної</a:t>
            </a:r>
            <a:r>
              <a:rPr lang="ru-RU" b="1" dirty="0">
                <a:solidFill>
                  <a:srgbClr val="000342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інфраструктури</a:t>
            </a:r>
            <a:endParaRPr lang="en-US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61548" y="4088012"/>
            <a:ext cx="1846681" cy="273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ru-RU" b="1" dirty="0" err="1" smtClean="0">
                <a:solidFill>
                  <a:srgbClr val="000342"/>
                </a:solidFill>
                <a:latin typeface="Book Antiqua" panose="02040602050305030304" pitchFamily="18" charset="0"/>
              </a:rPr>
              <a:t>Умови</a:t>
            </a:r>
            <a:endParaRPr lang="en-US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664584" y="5109289"/>
            <a:ext cx="196612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uk-UA" b="1" dirty="0">
                <a:solidFill>
                  <a:srgbClr val="000342"/>
                </a:solidFill>
                <a:latin typeface="Book Antiqua" panose="02040602050305030304" pitchFamily="18" charset="0"/>
              </a:rPr>
              <a:t>Популяризація</a:t>
            </a:r>
            <a:endParaRPr lang="ru-RU" b="1" dirty="0">
              <a:solidFill>
                <a:srgbClr val="000342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600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457179" y="3112745"/>
            <a:ext cx="148917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uk-UA" b="1" dirty="0">
                <a:solidFill>
                  <a:srgbClr val="000342"/>
                </a:solidFill>
                <a:latin typeface="Book Antiqua" panose="02040602050305030304" pitchFamily="18" charset="0"/>
              </a:rPr>
              <a:t>Підтримка</a:t>
            </a:r>
            <a:endParaRPr lang="ru-RU" b="1" dirty="0">
              <a:solidFill>
                <a:srgbClr val="000342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600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102067" y="3997492"/>
            <a:ext cx="1804011" cy="549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uk-UA" b="1" dirty="0">
                <a:solidFill>
                  <a:srgbClr val="000342"/>
                </a:solidFill>
                <a:latin typeface="Book Antiqua" panose="02040602050305030304" pitchFamily="18" charset="0"/>
              </a:rPr>
              <a:t>Спортсмени</a:t>
            </a:r>
            <a:endParaRPr lang="en-US" b="1" dirty="0">
              <a:solidFill>
                <a:srgbClr val="000342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600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548719" y="4734682"/>
            <a:ext cx="422193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uk-UA" b="1" dirty="0">
                <a:solidFill>
                  <a:srgbClr val="000342"/>
                </a:solidFill>
                <a:latin typeface="Book Antiqua" panose="02040602050305030304" pitchFamily="18" charset="0"/>
              </a:rPr>
              <a:t>Дитячо-юнацькі спортивні школи</a:t>
            </a:r>
            <a:endParaRPr lang="en-US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10852664" y="5258503"/>
            <a:ext cx="621093" cy="749784"/>
            <a:chOff x="0" y="0"/>
            <a:chExt cx="6350000" cy="7665720"/>
          </a:xfrm>
        </p:grpSpPr>
        <p:sp>
          <p:nvSpPr>
            <p:cNvPr id="44" name="Freeform 44"/>
            <p:cNvSpPr/>
            <p:nvPr/>
          </p:nvSpPr>
          <p:spPr>
            <a:xfrm>
              <a:off x="-309880" y="-309880"/>
              <a:ext cx="6969760" cy="7975600"/>
            </a:xfrm>
            <a:custGeom>
              <a:avLst/>
              <a:gdLst/>
              <a:ahLst/>
              <a:cxnLst/>
              <a:rect l="l" t="t" r="r" b="b"/>
              <a:pathLst>
                <a:path w="6969760" h="7975600">
                  <a:moveTo>
                    <a:pt x="1239520" y="1239520"/>
                  </a:moveTo>
                  <a:cubicBezTo>
                    <a:pt x="0" y="2479040"/>
                    <a:pt x="0" y="4489450"/>
                    <a:pt x="1239520" y="5730240"/>
                  </a:cubicBezTo>
                  <a:lnTo>
                    <a:pt x="3484880" y="7975600"/>
                  </a:lnTo>
                  <a:lnTo>
                    <a:pt x="5730240" y="5730240"/>
                  </a:lnTo>
                  <a:cubicBezTo>
                    <a:pt x="6969760" y="4490720"/>
                    <a:pt x="6969760" y="2480310"/>
                    <a:pt x="5730240" y="1239520"/>
                  </a:cubicBezTo>
                  <a:cubicBezTo>
                    <a:pt x="4489450" y="0"/>
                    <a:pt x="2480310" y="0"/>
                    <a:pt x="1239520" y="123952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246063" y="38030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1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3"/>
                    <a:pt x="2947987" y="5622982"/>
                  </a:cubicBezTo>
                  <a:cubicBezTo>
                    <a:pt x="3954625" y="5627483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solidFill>
              <a:srgbClr val="F7F9F8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944886" y="5402990"/>
            <a:ext cx="134490" cy="325379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2700000">
            <a:off x="11117219" y="5345113"/>
            <a:ext cx="182723" cy="18272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103339" y="5565680"/>
            <a:ext cx="236867" cy="144489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4772262" y="5678418"/>
            <a:ext cx="6057999" cy="3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ru-RU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Кадрова</a:t>
            </a:r>
            <a:r>
              <a:rPr lang="ru-RU" b="1" dirty="0">
                <a:solidFill>
                  <a:srgbClr val="000342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медична</a:t>
            </a:r>
            <a:r>
              <a:rPr lang="ru-RU" b="1" dirty="0">
                <a:solidFill>
                  <a:srgbClr val="000342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фінансова</a:t>
            </a:r>
            <a:r>
              <a:rPr lang="ru-RU" b="1" dirty="0">
                <a:solidFill>
                  <a:srgbClr val="000342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підтримка</a:t>
            </a:r>
            <a:r>
              <a:rPr lang="ru-RU" b="1" dirty="0">
                <a:solidFill>
                  <a:srgbClr val="000342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Програми</a:t>
            </a:r>
            <a:endParaRPr lang="en-US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3" name="Group 22"/>
          <p:cNvGrpSpPr/>
          <p:nvPr/>
        </p:nvGrpSpPr>
        <p:grpSpPr>
          <a:xfrm rot="-10800000">
            <a:off x="0" y="6601634"/>
            <a:ext cx="8436845" cy="98835"/>
            <a:chOff x="0" y="0"/>
            <a:chExt cx="48784851" cy="571500"/>
          </a:xfrm>
        </p:grpSpPr>
        <p:sp>
          <p:nvSpPr>
            <p:cNvPr id="54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55" name="TextBox 54"/>
          <p:cNvSpPr txBox="1"/>
          <p:nvPr/>
        </p:nvSpPr>
        <p:spPr>
          <a:xfrm>
            <a:off x="11838259" y="6425491"/>
            <a:ext cx="3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589758" y="549730"/>
            <a:ext cx="7602242" cy="98835"/>
            <a:chOff x="0" y="0"/>
            <a:chExt cx="4395887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3958876" cy="69850"/>
            </a:xfrm>
            <a:custGeom>
              <a:avLst/>
              <a:gdLst/>
              <a:ahLst/>
              <a:cxnLst/>
              <a:rect l="l" t="t" r="r" b="b"/>
              <a:pathLst>
                <a:path w="43958876" h="69850">
                  <a:moveTo>
                    <a:pt x="436680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958876" y="69850"/>
                  </a:lnTo>
                  <a:lnTo>
                    <a:pt x="43958876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252882" y="92986"/>
            <a:ext cx="537882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КРИВИЙ РІГ - ЄВРОПЕЙСЬКЕ МІСТО СПОРТУ 2020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1600" dirty="0">
              <a:solidFill>
                <a:srgbClr val="000342"/>
              </a:solidFill>
              <a:latin typeface="Comforta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39638" y="792558"/>
            <a:ext cx="585236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3"/>
              </a:lnSpc>
            </a:pPr>
            <a:r>
              <a:rPr lang="ru-RU" sz="2628" dirty="0">
                <a:solidFill>
                  <a:srgbClr val="C00000"/>
                </a:solidFill>
                <a:latin typeface="Comfortaa Bold"/>
              </a:rPr>
              <a:t>ФІЗКУЛЬТУРНО-ОЗДОРОВЧА ДІЯЛЬНІСТЬ</a:t>
            </a:r>
            <a:endParaRPr lang="en-US" sz="2628" dirty="0">
              <a:solidFill>
                <a:srgbClr val="C00000"/>
              </a:solidFill>
              <a:latin typeface="Comforta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634" y="4138798"/>
            <a:ext cx="3338768" cy="38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2"/>
              </a:lnSpc>
              <a:spcBef>
                <a:spcPct val="0"/>
              </a:spcBef>
            </a:pPr>
            <a:r>
              <a:rPr lang="uk-UA" sz="3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Задіяно</a:t>
            </a:r>
            <a:endParaRPr lang="en-US" sz="3600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9577" y="2449195"/>
            <a:ext cx="2965779" cy="70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2"/>
              </a:lnSpc>
              <a:spcBef>
                <a:spcPct val="0"/>
              </a:spcBef>
            </a:pPr>
            <a:r>
              <a:rPr lang="ru-RU" sz="2800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Населення</a:t>
            </a:r>
            <a:r>
              <a:rPr lang="ru-RU" sz="2800" b="1" dirty="0">
                <a:solidFill>
                  <a:srgbClr val="000342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міста</a:t>
            </a:r>
            <a:r>
              <a:rPr lang="ru-RU" sz="2800" b="1" dirty="0">
                <a:solidFill>
                  <a:srgbClr val="000342"/>
                </a:solidFill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ts val="2652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0342"/>
                </a:solidFill>
                <a:latin typeface="Book Antiqua" panose="02040602050305030304" pitchFamily="18" charset="0"/>
              </a:rPr>
              <a:t> 623 961 </a:t>
            </a:r>
            <a:r>
              <a:rPr lang="ru-RU" sz="2800" b="1" dirty="0" err="1">
                <a:solidFill>
                  <a:srgbClr val="000342"/>
                </a:solidFill>
                <a:latin typeface="Book Antiqua" panose="02040602050305030304" pitchFamily="18" charset="0"/>
              </a:rPr>
              <a:t>чоловік</a:t>
            </a:r>
            <a:endParaRPr lang="ru-RU" sz="2800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1914" y="4408216"/>
            <a:ext cx="1381106" cy="7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  <a:spcBef>
                <a:spcPct val="0"/>
              </a:spcBef>
            </a:pPr>
            <a:r>
              <a:rPr lang="en-US" sz="4692" dirty="0">
                <a:solidFill>
                  <a:srgbClr val="C00000"/>
                </a:solidFill>
                <a:latin typeface="Comfortaa Bold"/>
              </a:rPr>
              <a:t>20% 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618977" y="1729817"/>
            <a:ext cx="8308711" cy="4442383"/>
            <a:chOff x="0" y="0"/>
            <a:chExt cx="16617423" cy="8884767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5411" b="15411"/>
            <a:stretch>
              <a:fillRect/>
            </a:stretch>
          </p:blipFill>
          <p:spPr>
            <a:xfrm>
              <a:off x="0" y="0"/>
              <a:ext cx="8245211" cy="437888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t="10143" b="10143"/>
            <a:stretch>
              <a:fillRect/>
            </a:stretch>
          </p:blipFill>
          <p:spPr>
            <a:xfrm>
              <a:off x="8372211" y="0"/>
              <a:ext cx="8245211" cy="437888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t="30224" b="30224"/>
            <a:stretch>
              <a:fillRect/>
            </a:stretch>
          </p:blipFill>
          <p:spPr>
            <a:xfrm>
              <a:off x="0" y="4505884"/>
              <a:ext cx="16617423" cy="4378884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457127" y="3303822"/>
            <a:ext cx="2766352" cy="175940"/>
            <a:chOff x="0" y="0"/>
            <a:chExt cx="6350000" cy="4038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403860"/>
            </a:xfrm>
            <a:custGeom>
              <a:avLst/>
              <a:gdLst/>
              <a:ahLst/>
              <a:cxnLst/>
              <a:rect l="l" t="t" r="r" b="b"/>
              <a:pathLst>
                <a:path w="6350000" h="403860">
                  <a:moveTo>
                    <a:pt x="0" y="0"/>
                  </a:moveTo>
                  <a:lnTo>
                    <a:pt x="0" y="130810"/>
                  </a:lnTo>
                  <a:lnTo>
                    <a:pt x="2921000" y="130810"/>
                  </a:lnTo>
                  <a:lnTo>
                    <a:pt x="3175000" y="403860"/>
                  </a:lnTo>
                  <a:lnTo>
                    <a:pt x="3429000" y="130810"/>
                  </a:lnTo>
                  <a:lnTo>
                    <a:pt x="6350000" y="13081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0" y="6528461"/>
            <a:ext cx="4773881" cy="98835"/>
            <a:chOff x="0" y="0"/>
            <a:chExt cx="27604281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27604281" cy="69850"/>
            </a:xfrm>
            <a:custGeom>
              <a:avLst/>
              <a:gdLst/>
              <a:ahLst/>
              <a:cxnLst/>
              <a:rect l="l" t="t" r="r" b="b"/>
              <a:pathLst>
                <a:path w="27604281" h="69850">
                  <a:moveTo>
                    <a:pt x="2731345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604281" y="69850"/>
                  </a:lnTo>
                  <a:lnTo>
                    <a:pt x="27604281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707609" y="67869"/>
            <a:ext cx="363557" cy="469107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60634" y="5276973"/>
            <a:ext cx="3338768" cy="38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2"/>
              </a:lnSpc>
              <a:spcBef>
                <a:spcPct val="0"/>
              </a:spcBef>
            </a:pPr>
            <a:r>
              <a:rPr lang="uk-UA" sz="3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населення</a:t>
            </a:r>
            <a:endParaRPr lang="en-US" sz="3600" b="1" dirty="0">
              <a:solidFill>
                <a:srgbClr val="000342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38259" y="6425491"/>
            <a:ext cx="3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6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-10800000">
            <a:off x="4589758" y="537051"/>
            <a:ext cx="7602242" cy="98835"/>
            <a:chOff x="0" y="0"/>
            <a:chExt cx="43958876" cy="571500"/>
          </a:xfrm>
        </p:grpSpPr>
        <p:sp>
          <p:nvSpPr>
            <p:cNvPr id="4" name="Freeform 3"/>
            <p:cNvSpPr/>
            <p:nvPr/>
          </p:nvSpPr>
          <p:spPr>
            <a:xfrm>
              <a:off x="0" y="255270"/>
              <a:ext cx="43958876" cy="69850"/>
            </a:xfrm>
            <a:custGeom>
              <a:avLst/>
              <a:gdLst/>
              <a:ahLst/>
              <a:cxnLst/>
              <a:rect l="l" t="t" r="r" b="b"/>
              <a:pathLst>
                <a:path w="43958876" h="69850">
                  <a:moveTo>
                    <a:pt x="436680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958876" y="69850"/>
                  </a:lnTo>
                  <a:lnTo>
                    <a:pt x="43958876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5" name="TextBox 4"/>
          <p:cNvSpPr txBox="1"/>
          <p:nvPr/>
        </p:nvSpPr>
        <p:spPr>
          <a:xfrm>
            <a:off x="4168588" y="122475"/>
            <a:ext cx="9477913" cy="38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КРИВИЙ РІГ </a:t>
            </a:r>
            <a:r>
              <a:rPr lang="ru-RU" sz="1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- ЄВРОПЕЙСЬКЕ </a:t>
            </a: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МІСТО СПОРТУ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40079" y="68806"/>
            <a:ext cx="363557" cy="469107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453796"/>
              </p:ext>
            </p:extLst>
          </p:nvPr>
        </p:nvGraphicFramePr>
        <p:xfrm>
          <a:off x="799873" y="2235200"/>
          <a:ext cx="10840206" cy="445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49961" y="754078"/>
            <a:ext cx="604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ПІДГОТОВКА СПОРТСМЕНІВ МІСТА</a:t>
            </a:r>
            <a:endParaRPr lang="ru-RU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6569" y="1611198"/>
            <a:ext cx="426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СПОРТИВНІ ЗВАННЯ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0" name="Group 22"/>
          <p:cNvGrpSpPr/>
          <p:nvPr/>
        </p:nvGrpSpPr>
        <p:grpSpPr>
          <a:xfrm rot="-10800000">
            <a:off x="0" y="6601634"/>
            <a:ext cx="8436845" cy="98835"/>
            <a:chOff x="0" y="0"/>
            <a:chExt cx="48784851" cy="571500"/>
          </a:xfrm>
        </p:grpSpPr>
        <p:sp>
          <p:nvSpPr>
            <p:cNvPr id="11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1838259" y="6425491"/>
            <a:ext cx="3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7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589758" y="537051"/>
            <a:ext cx="7602242" cy="98835"/>
            <a:chOff x="0" y="0"/>
            <a:chExt cx="4395887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3958876" cy="69850"/>
            </a:xfrm>
            <a:custGeom>
              <a:avLst/>
              <a:gdLst/>
              <a:ahLst/>
              <a:cxnLst/>
              <a:rect l="l" t="t" r="r" b="b"/>
              <a:pathLst>
                <a:path w="43958876" h="69850">
                  <a:moveTo>
                    <a:pt x="436680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958876" y="69850"/>
                  </a:lnTo>
                  <a:lnTo>
                    <a:pt x="43958876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4" name="TextBox 3"/>
          <p:cNvSpPr txBox="1"/>
          <p:nvPr/>
        </p:nvSpPr>
        <p:spPr>
          <a:xfrm>
            <a:off x="4168588" y="122475"/>
            <a:ext cx="9477913" cy="38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КРИВИЙ РІГ </a:t>
            </a:r>
            <a:r>
              <a:rPr lang="ru-RU" sz="1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- ЄВРОПЕЙСЬКЕ </a:t>
            </a: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МІСТО СПОРТУ 2020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40079" y="68806"/>
            <a:ext cx="363557" cy="469107"/>
          </a:xfrm>
          <a:prstGeom prst="rect">
            <a:avLst/>
          </a:prstGeom>
        </p:spPr>
      </p:pic>
      <p:grpSp>
        <p:nvGrpSpPr>
          <p:cNvPr id="6" name="Group 22"/>
          <p:cNvGrpSpPr/>
          <p:nvPr/>
        </p:nvGrpSpPr>
        <p:grpSpPr>
          <a:xfrm rot="-10800000">
            <a:off x="0" y="6668351"/>
            <a:ext cx="8436845" cy="98835"/>
            <a:chOff x="0" y="0"/>
            <a:chExt cx="48784851" cy="571500"/>
          </a:xfrm>
        </p:grpSpPr>
        <p:sp>
          <p:nvSpPr>
            <p:cNvPr id="7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6423212" y="793376"/>
            <a:ext cx="576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СПОРТИВНА ІНФРАСТРУКТУРА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58" y="3949326"/>
            <a:ext cx="3267456" cy="2170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58" y="1452512"/>
            <a:ext cx="3336036" cy="2186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03" y="1357262"/>
            <a:ext cx="3169401" cy="23770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05" y="4195608"/>
            <a:ext cx="2857595" cy="1905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8" y="4044920"/>
            <a:ext cx="3718590" cy="2074582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8"/>
          <a:srcRect t="10143" b="10143"/>
          <a:stretch>
            <a:fillRect/>
          </a:stretch>
        </p:blipFill>
        <p:spPr>
          <a:xfrm>
            <a:off x="414116" y="1638110"/>
            <a:ext cx="3418215" cy="18153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38259" y="6425491"/>
            <a:ext cx="3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8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589758" y="537051"/>
            <a:ext cx="7602242" cy="98835"/>
            <a:chOff x="0" y="0"/>
            <a:chExt cx="4395887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3958876" cy="69850"/>
            </a:xfrm>
            <a:custGeom>
              <a:avLst/>
              <a:gdLst/>
              <a:ahLst/>
              <a:cxnLst/>
              <a:rect l="l" t="t" r="r" b="b"/>
              <a:pathLst>
                <a:path w="43958876" h="69850">
                  <a:moveTo>
                    <a:pt x="4366804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958876" y="69850"/>
                  </a:lnTo>
                  <a:lnTo>
                    <a:pt x="43958876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4" name="TextBox 3"/>
          <p:cNvSpPr txBox="1"/>
          <p:nvPr/>
        </p:nvSpPr>
        <p:spPr>
          <a:xfrm>
            <a:off x="4168588" y="122475"/>
            <a:ext cx="9477913" cy="38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КРИВИЙ РІГ </a:t>
            </a:r>
            <a:r>
              <a:rPr lang="ru-RU" sz="1600" b="1" dirty="0" smtClean="0">
                <a:solidFill>
                  <a:srgbClr val="000342"/>
                </a:solidFill>
                <a:latin typeface="Book Antiqua" panose="02040602050305030304" pitchFamily="18" charset="0"/>
              </a:rPr>
              <a:t>- ЄВРОПЕЙСЬКЕ </a:t>
            </a:r>
            <a:r>
              <a:rPr lang="ru-RU" sz="1600" b="1" dirty="0">
                <a:solidFill>
                  <a:srgbClr val="000342"/>
                </a:solidFill>
                <a:latin typeface="Book Antiqua" panose="02040602050305030304" pitchFamily="18" charset="0"/>
              </a:rPr>
              <a:t>МІСТО СПОРТУ 2020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40079" y="68806"/>
            <a:ext cx="363557" cy="469107"/>
          </a:xfrm>
          <a:prstGeom prst="rect">
            <a:avLst/>
          </a:prstGeom>
        </p:spPr>
      </p:pic>
      <p:grpSp>
        <p:nvGrpSpPr>
          <p:cNvPr id="6" name="Group 22"/>
          <p:cNvGrpSpPr/>
          <p:nvPr/>
        </p:nvGrpSpPr>
        <p:grpSpPr>
          <a:xfrm rot="-10800000">
            <a:off x="0" y="6668351"/>
            <a:ext cx="8436845" cy="98835"/>
            <a:chOff x="0" y="0"/>
            <a:chExt cx="48784851" cy="571500"/>
          </a:xfrm>
        </p:grpSpPr>
        <p:sp>
          <p:nvSpPr>
            <p:cNvPr id="7" name="Freeform 23"/>
            <p:cNvSpPr/>
            <p:nvPr/>
          </p:nvSpPr>
          <p:spPr>
            <a:xfrm>
              <a:off x="0" y="255270"/>
              <a:ext cx="48784852" cy="69850"/>
            </a:xfrm>
            <a:custGeom>
              <a:avLst/>
              <a:gdLst/>
              <a:ahLst/>
              <a:cxnLst/>
              <a:rect l="l" t="t" r="r" b="b"/>
              <a:pathLst>
                <a:path w="48784852" h="69850">
                  <a:moveTo>
                    <a:pt x="484940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784852" y="69850"/>
                  </a:lnTo>
                  <a:lnTo>
                    <a:pt x="48784852" y="0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8" name="TextBox 5"/>
          <p:cNvSpPr txBox="1"/>
          <p:nvPr/>
        </p:nvSpPr>
        <p:spPr>
          <a:xfrm>
            <a:off x="2138081" y="1025621"/>
            <a:ext cx="804134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БІЛЬШЕ 300 СПОРТИВНИХ ЗМАГАНЬ</a:t>
            </a:r>
            <a:endParaRPr lang="en-US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4" y="2111944"/>
            <a:ext cx="3392156" cy="2018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57" y="2210147"/>
            <a:ext cx="2940609" cy="1787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14" y="2181751"/>
            <a:ext cx="2819615" cy="1879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8" y="4298171"/>
            <a:ext cx="3230791" cy="21538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12" y="4467914"/>
            <a:ext cx="3186428" cy="2042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88" y="4259342"/>
            <a:ext cx="4036092" cy="22700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38259" y="6425491"/>
            <a:ext cx="3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9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242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Comfortaa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Artem</cp:lastModifiedBy>
  <cp:revision>39</cp:revision>
  <cp:lastPrinted>2019-12-17T13:15:40Z</cp:lastPrinted>
  <dcterms:created xsi:type="dcterms:W3CDTF">2019-12-17T07:34:43Z</dcterms:created>
  <dcterms:modified xsi:type="dcterms:W3CDTF">2019-12-18T11:39:10Z</dcterms:modified>
</cp:coreProperties>
</file>