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86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88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87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9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1449" autoAdjust="0"/>
  </p:normalViewPr>
  <p:slideViewPr>
    <p:cSldViewPr>
      <p:cViewPr>
        <p:scale>
          <a:sx n="74" d="100"/>
          <a:sy n="74" d="100"/>
        </p:scale>
        <p:origin x="-128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3E8601B-C3A7-47E3-A3E6-2EB333710641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01A9208-312B-4CD1-BC55-130C1E1E00E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04864"/>
            <a:ext cx="7272808" cy="1828090"/>
          </a:xfrm>
        </p:spPr>
        <p:txBody>
          <a:bodyPr>
            <a:noAutofit/>
          </a:bodyPr>
          <a:lstStyle/>
          <a:p>
            <a:r>
              <a:rPr lang="ru-RU" sz="3900" b="1" i="1" dirty="0" smtClean="0">
                <a:solidFill>
                  <a:srgbClr val="C00000"/>
                </a:solidFill>
              </a:rPr>
              <a:t>Роль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класного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керівника</a:t>
            </a:r>
            <a:r>
              <a:rPr lang="ru-RU" sz="3900" b="1" i="1" dirty="0" smtClean="0">
                <a:solidFill>
                  <a:srgbClr val="C00000"/>
                </a:solidFill>
              </a:rPr>
              <a:t> у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формуванні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комптентностей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учнів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закладів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загальної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середньої</a:t>
            </a:r>
            <a:r>
              <a:rPr lang="ru-RU" sz="3900" b="1" i="1" dirty="0" smtClean="0">
                <a:solidFill>
                  <a:srgbClr val="C00000"/>
                </a:solidFill>
              </a:rPr>
              <a:t> </a:t>
            </a:r>
            <a:r>
              <a:rPr lang="ru-RU" sz="3900" b="1" i="1" dirty="0" err="1" smtClean="0">
                <a:solidFill>
                  <a:srgbClr val="C00000"/>
                </a:solidFill>
              </a:rPr>
              <a:t>освіти</a:t>
            </a:r>
            <a:endParaRPr lang="ru-RU" sz="39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2699" y="4509120"/>
            <a:ext cx="43878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i="1" dirty="0"/>
              <a:t>Марина </a:t>
            </a:r>
            <a:r>
              <a:rPr lang="uk-UA" sz="2000" i="1" dirty="0" err="1" smtClean="0"/>
              <a:t>Дудник-Тітаренко</a:t>
            </a:r>
            <a:r>
              <a:rPr lang="uk-UA" sz="2000" i="1" dirty="0" smtClean="0"/>
              <a:t>,</a:t>
            </a:r>
            <a:endParaRPr lang="ru-RU" sz="2000" i="1" dirty="0"/>
          </a:p>
          <a:p>
            <a:pPr algn="ctr"/>
            <a:r>
              <a:rPr lang="uk-UA" sz="2000" i="1" dirty="0" smtClean="0"/>
              <a:t>методист комунального закладу </a:t>
            </a:r>
          </a:p>
          <a:p>
            <a:pPr algn="ctr"/>
            <a:r>
              <a:rPr lang="uk-UA" sz="2000" i="1" dirty="0" smtClean="0"/>
              <a:t>«Інноваційно-методичний центр» </a:t>
            </a:r>
          </a:p>
          <a:p>
            <a:pPr algn="ctr"/>
            <a:r>
              <a:rPr lang="uk-UA" sz="2000" i="1" dirty="0" smtClean="0"/>
              <a:t>Криворізької міської ради</a:t>
            </a:r>
          </a:p>
        </p:txBody>
      </p:sp>
      <p:pic>
        <p:nvPicPr>
          <p:cNvPr id="1026" name="Picture 2" descr="C:\Users\User\Desktop\М.Ю\klasnyj-kerivn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65" y="3933056"/>
            <a:ext cx="2801948" cy="18995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М.Ю\fon-dlya-prezentacii-bloknot-0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9"/>
          <a:stretch/>
        </p:blipFill>
        <p:spPr bwMode="auto">
          <a:xfrm>
            <a:off x="683568" y="548680"/>
            <a:ext cx="770485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077118"/>
            <a:ext cx="70017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+mj-lt"/>
              </a:rPr>
              <a:t>                                     Міські програми</a:t>
            </a:r>
            <a:r>
              <a:rPr lang="uk-UA" dirty="0" smtClean="0"/>
              <a:t>:</a:t>
            </a:r>
          </a:p>
          <a:p>
            <a:pPr algn="just"/>
            <a:r>
              <a:rPr lang="uk-UA" dirty="0" smtClean="0"/>
              <a:t>   - </a:t>
            </a:r>
            <a:r>
              <a:rPr lang="uk-UA" sz="1900" dirty="0" smtClean="0"/>
              <a:t>програма </a:t>
            </a:r>
            <a:r>
              <a:rPr lang="uk-UA" sz="1900" dirty="0"/>
              <a:t>реалізації молодіжної політики «Нова генерація </a:t>
            </a:r>
            <a:r>
              <a:rPr lang="uk-UA" sz="1900" dirty="0" smtClean="0"/>
              <a:t>Кривого </a:t>
            </a:r>
            <a:r>
              <a:rPr lang="uk-UA" sz="1900" dirty="0"/>
              <a:t>Рогу» на 2016-2020 роки; </a:t>
            </a:r>
            <a:endParaRPr lang="uk-UA" sz="1900" dirty="0" smtClean="0"/>
          </a:p>
          <a:p>
            <a:pPr algn="just"/>
            <a:r>
              <a:rPr lang="uk-UA" sz="1900" dirty="0" smtClean="0"/>
              <a:t>   - програма  </a:t>
            </a:r>
            <a:r>
              <a:rPr lang="uk-UA" sz="1900" dirty="0"/>
              <a:t>з національно-патріотичного виховання учнівської </a:t>
            </a:r>
            <a:r>
              <a:rPr lang="uk-UA" sz="1900" dirty="0" smtClean="0"/>
              <a:t>молоді </a:t>
            </a:r>
            <a:r>
              <a:rPr lang="uk-UA" sz="1900" dirty="0"/>
              <a:t>«Виховуємо дитину – будуємо країну» на період до </a:t>
            </a:r>
            <a:r>
              <a:rPr lang="uk-UA" sz="1900" dirty="0" smtClean="0"/>
              <a:t>2021 року</a:t>
            </a:r>
            <a:r>
              <a:rPr lang="uk-UA" sz="1900" dirty="0"/>
              <a:t>; </a:t>
            </a:r>
            <a:endParaRPr lang="uk-UA" sz="1900" dirty="0" smtClean="0"/>
          </a:p>
          <a:p>
            <a:pPr algn="just"/>
            <a:r>
              <a:rPr lang="uk-UA" sz="1900" dirty="0" smtClean="0"/>
              <a:t>   - </a:t>
            </a:r>
            <a:r>
              <a:rPr lang="uk-UA" sz="1900" dirty="0"/>
              <a:t>програма «Обдаровані діти – майбутнє Криворіжжя» на </a:t>
            </a:r>
            <a:r>
              <a:rPr lang="uk-UA" sz="1900" dirty="0" smtClean="0"/>
              <a:t>період </a:t>
            </a:r>
            <a:r>
              <a:rPr lang="uk-UA" sz="1900" dirty="0"/>
              <a:t>2015-2020 роки; </a:t>
            </a:r>
            <a:endParaRPr lang="uk-UA" sz="1900" dirty="0" smtClean="0"/>
          </a:p>
          <a:p>
            <a:pPr algn="just"/>
            <a:r>
              <a:rPr lang="uk-UA" sz="1900" dirty="0" smtClean="0"/>
              <a:t>   - програма </a:t>
            </a:r>
            <a:r>
              <a:rPr lang="uk-UA" sz="1900" dirty="0"/>
              <a:t>впровадження здоров’язберігаючих технологій </a:t>
            </a:r>
            <a:r>
              <a:rPr lang="uk-UA" sz="1900" dirty="0" smtClean="0"/>
              <a:t>у загальноосвітніх </a:t>
            </a:r>
            <a:r>
              <a:rPr lang="uk-UA" sz="1900" dirty="0"/>
              <a:t>навчальних закладах «Здорова дитина </a:t>
            </a:r>
            <a:r>
              <a:rPr lang="uk-UA" sz="1900" dirty="0" smtClean="0"/>
              <a:t>–майбутнє </a:t>
            </a:r>
            <a:r>
              <a:rPr lang="uk-UA" sz="1900" dirty="0"/>
              <a:t>держави» на 2014 -2017 роки»; </a:t>
            </a:r>
            <a:endParaRPr lang="uk-UA" sz="1900" dirty="0" smtClean="0"/>
          </a:p>
          <a:p>
            <a:pPr algn="just"/>
            <a:r>
              <a:rPr lang="uk-UA" sz="1900" dirty="0" smtClean="0"/>
              <a:t>   - план </a:t>
            </a:r>
            <a:r>
              <a:rPr lang="uk-UA" sz="1900" dirty="0"/>
              <a:t>заходів з національно-патріотичного виховання </a:t>
            </a:r>
            <a:r>
              <a:rPr lang="uk-UA" sz="1900" dirty="0" smtClean="0"/>
              <a:t>дітей та молоді  </a:t>
            </a:r>
            <a:r>
              <a:rPr lang="uk-UA" sz="1900" dirty="0"/>
              <a:t>на 2018-2020 роки  відповідно до  розпорядження </a:t>
            </a:r>
            <a:r>
              <a:rPr lang="uk-UA" sz="1900" dirty="0" smtClean="0"/>
              <a:t>Кабінету </a:t>
            </a:r>
            <a:r>
              <a:rPr lang="uk-UA" sz="1900" dirty="0"/>
              <a:t>Міністрів України від 18 жовтня 2017 р. №</a:t>
            </a:r>
            <a:r>
              <a:rPr lang="uk-UA" sz="1900" dirty="0" smtClean="0"/>
              <a:t>743-р «Про </a:t>
            </a:r>
            <a:r>
              <a:rPr lang="uk-UA" sz="1900" dirty="0"/>
              <a:t>затвердження плану дій щодо реалізації Стратегії </a:t>
            </a:r>
            <a:r>
              <a:rPr lang="uk-UA" sz="1900" dirty="0" smtClean="0"/>
              <a:t>національно-патріотичного </a:t>
            </a:r>
            <a:r>
              <a:rPr lang="uk-UA" sz="1900" dirty="0"/>
              <a:t>виховання дітей та молоді на </a:t>
            </a:r>
            <a:r>
              <a:rPr lang="uk-UA" sz="1900" dirty="0" smtClean="0"/>
              <a:t>    2017-2020 </a:t>
            </a:r>
            <a:r>
              <a:rPr lang="uk-UA" sz="1900" dirty="0"/>
              <a:t>роки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7679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965245" cy="1202485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Результати анкетування </a:t>
            </a:r>
            <a:br>
              <a:rPr lang="uk-UA" sz="2800" b="1" i="1" dirty="0" smtClean="0">
                <a:solidFill>
                  <a:srgbClr val="C00000"/>
                </a:solidFill>
              </a:rPr>
            </a:br>
            <a:r>
              <a:rPr lang="uk-UA" sz="2800" b="1" i="1" dirty="0" smtClean="0">
                <a:solidFill>
                  <a:srgbClr val="C00000"/>
                </a:solidFill>
              </a:rPr>
              <a:t>класних керівників </a:t>
            </a:r>
            <a:br>
              <a:rPr lang="uk-UA" sz="2800" b="1" i="1" dirty="0" smtClean="0">
                <a:solidFill>
                  <a:srgbClr val="C00000"/>
                </a:solidFill>
              </a:rPr>
            </a:br>
            <a:r>
              <a:rPr lang="uk-UA" sz="2800" b="1" i="1" dirty="0" smtClean="0">
                <a:solidFill>
                  <a:srgbClr val="C00000"/>
                </a:solidFill>
              </a:rPr>
              <a:t>закладів загальної середньої освіти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D:\Джерело творчості\Лого_Агенти_змін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1" y="574790"/>
            <a:ext cx="2352363" cy="13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581" y="2708920"/>
            <a:ext cx="761984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86% </a:t>
            </a:r>
            <a:r>
              <a:rPr lang="uk-UA" sz="2600" dirty="0" smtClean="0">
                <a:latin typeface="Bookman Old Style" panose="02050604050505020204" pitchFamily="18" charset="0"/>
              </a:rPr>
              <a:t>класних керівників не проводять класні заходи</a:t>
            </a:r>
          </a:p>
          <a:p>
            <a:pPr algn="ctr"/>
            <a:r>
              <a:rPr lang="uk-UA" sz="2600" dirty="0" smtClean="0">
                <a:latin typeface="Bookman Old Style" panose="02050604050505020204" pitchFamily="18" charset="0"/>
              </a:rPr>
              <a:t> (крім заходів за кошти батьків);</a:t>
            </a:r>
          </a:p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71% </a:t>
            </a:r>
            <a:r>
              <a:rPr lang="uk-UA" sz="2600" dirty="0" smtClean="0">
                <a:latin typeface="Bookman Old Style" panose="02050604050505020204" pitchFamily="18" charset="0"/>
              </a:rPr>
              <a:t>з них – зазначили, що беруть участь тільки в загальношкільних святах;</a:t>
            </a:r>
          </a:p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59% </a:t>
            </a:r>
            <a:r>
              <a:rPr lang="uk-UA" sz="2600" dirty="0" smtClean="0">
                <a:latin typeface="Bookman Old Style" panose="02050604050505020204" pitchFamily="18" charset="0"/>
              </a:rPr>
              <a:t>не володіють інформацією про наявність та діяльність дитячого шкільного самоврядування</a:t>
            </a:r>
            <a:endParaRPr lang="ru-RU" sz="2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5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680520" cy="41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2484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img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45" y="2384884"/>
            <a:ext cx="4244987" cy="43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g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2" y="2225756"/>
            <a:ext cx="4161640" cy="44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mg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2" y="116632"/>
            <a:ext cx="4974336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img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70" y="585216"/>
            <a:ext cx="4974336" cy="62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" y="332656"/>
            <a:ext cx="901418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059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0" y="0"/>
            <a:ext cx="9179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М.Ю\main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М.Ю\6964130a6e5a2ce8c5a7fab6251afd2e_X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11" y="116632"/>
            <a:ext cx="288292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1" y="1916832"/>
            <a:ext cx="2808275" cy="187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5387"/>
          <a:stretch/>
        </p:blipFill>
        <p:spPr bwMode="auto">
          <a:xfrm>
            <a:off x="251394" y="1993783"/>
            <a:ext cx="3168477" cy="208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Фото Мотижинец\_DSC60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10411" r="8695"/>
          <a:stretch/>
        </p:blipFill>
        <p:spPr bwMode="auto">
          <a:xfrm>
            <a:off x="6113411" y="3937578"/>
            <a:ext cx="2648432" cy="2138392"/>
          </a:xfrm>
          <a:prstGeom prst="rect">
            <a:avLst/>
          </a:prstGeom>
          <a:noFill/>
          <a:ln w="88900" cmpd="dbl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t="11513" r="33235" b="10907"/>
          <a:stretch/>
        </p:blipFill>
        <p:spPr bwMode="auto">
          <a:xfrm>
            <a:off x="3611339" y="1993783"/>
            <a:ext cx="2184797" cy="2495406"/>
          </a:xfrm>
          <a:prstGeom prst="rect">
            <a:avLst/>
          </a:prstGeom>
          <a:noFill/>
          <a:ln w="88900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8" name="Picture 10" descr="C:\Users\User\Desktop\М.Ю\26730980_1941435852536788_8590221736228075698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74328"/>
            <a:ext cx="3024335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Фото Управління освіти і науки виконкому Криворізької міської ради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6"/>
          <a:stretch/>
        </p:blipFill>
        <p:spPr bwMode="auto">
          <a:xfrm>
            <a:off x="3549099" y="4725144"/>
            <a:ext cx="2522049" cy="16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14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" b="100000" l="0" r="99912">
                        <a14:foregroundMark x1="29886" y1="16331" x2="29886" y2="16331"/>
                        <a14:foregroundMark x1="44873" y1="12198" x2="44873" y2="12198"/>
                        <a14:foregroundMark x1="67485" y1="18750" x2="67485" y2="18750"/>
                        <a14:foregroundMark x1="67660" y1="19960" x2="67660" y2="19960"/>
                        <a14:foregroundMark x1="17090" y1="33468" x2="17090" y2="33468"/>
                        <a14:foregroundMark x1="78528" y1="35988" x2="78528" y2="35988"/>
                        <a14:foregroundMark x1="79842" y1="60282" x2="79842" y2="60282"/>
                        <a14:foregroundMark x1="18142" y1="58770" x2="18142" y2="58770"/>
                        <a14:foregroundMark x1="20947" y1="76512" x2="20947" y2="76512"/>
                        <a14:foregroundMark x1="47853" y1="54637" x2="47853" y2="54637"/>
                        <a14:foregroundMark x1="43120" y1="87298" x2="43120" y2="87298"/>
                        <a14:foregroundMark x1="61700" y1="87500" x2="61700" y2="87500"/>
                        <a14:foregroundMark x1="77038" y1="81149" x2="77038" y2="81149"/>
                        <a14:foregroundMark x1="63804" y1="65423" x2="63804" y2="65423"/>
                        <a14:foregroundMark x1="55127" y1="72984" x2="55127" y2="72984"/>
                        <a14:foregroundMark x1="43996" y1="70867" x2="43996" y2="70867"/>
                        <a14:foregroundMark x1="34794" y1="65423" x2="34794" y2="65423"/>
                        <a14:foregroundMark x1="30587" y1="54637" x2="30587" y2="54637"/>
                        <a14:foregroundMark x1="34181" y1="43347" x2="34181" y2="43347"/>
                        <a14:foregroundMark x1="41192" y1="33972" x2="41192" y2="33972"/>
                        <a14:foregroundMark x1="49956" y1="30343" x2="49956" y2="30343"/>
                        <a14:foregroundMark x1="59772" y1="32056" x2="59772" y2="32056"/>
                        <a14:foregroundMark x1="66170" y1="42137" x2="66170" y2="42137"/>
                        <a14:foregroundMark x1="67923" y1="53831" x2="67923" y2="53831"/>
                        <a14:foregroundMark x1="53199" y1="14315" x2="53199" y2="14315"/>
                        <a14:foregroundMark x1="30149" y1="17540" x2="30149" y2="17540"/>
                        <a14:foregroundMark x1="22261" y1="31552" x2="22261" y2="31552"/>
                        <a14:foregroundMark x1="15863" y1="53427" x2="15863" y2="53427"/>
                        <a14:foregroundMark x1="30149" y1="54637" x2="30149" y2="54637"/>
                        <a14:foregroundMark x1="34619" y1="43851" x2="34619" y2="43851"/>
                        <a14:foregroundMark x1="32691" y1="21270" x2="32691" y2="21270"/>
                        <a14:foregroundMark x1="41017" y1="34274" x2="41017" y2="34274"/>
                        <a14:foregroundMark x1="23313" y1="54839" x2="23313" y2="54839"/>
                        <a14:foregroundMark x1="34181" y1="21472" x2="34181" y2="21472"/>
                        <a14:foregroundMark x1="34356" y1="21774" x2="34356" y2="21774"/>
                        <a14:foregroundMark x1="60035" y1="32056" x2="60035" y2="32056"/>
                        <a14:foregroundMark x1="53374" y1="15121" x2="53374" y2="15121"/>
                        <a14:foregroundMark x1="52936" y1="15121" x2="52936" y2="15121"/>
                        <a14:foregroundMark x1="44610" y1="12601" x2="44610" y2="12601"/>
                        <a14:foregroundMark x1="29886" y1="17843" x2="29886" y2="17843"/>
                        <a14:foregroundMark x1="47415" y1="54839" x2="47415" y2="54839"/>
                        <a14:foregroundMark x1="47415" y1="54839" x2="47415" y2="54839"/>
                        <a14:foregroundMark x1="46976" y1="55141" x2="46976" y2="55141"/>
                        <a14:foregroundMark x1="46801" y1="55645" x2="46801" y2="55645"/>
                        <a14:foregroundMark x1="46801" y1="55343" x2="46801" y2="55343"/>
                        <a14:foregroundMark x1="46801" y1="55343" x2="46801" y2="55343"/>
                        <a14:foregroundMark x1="46801" y1="55343" x2="46801" y2="55343"/>
                        <a14:foregroundMark x1="46801" y1="55343" x2="46801" y2="55343"/>
                        <a14:foregroundMark x1="57844" y1="51210" x2="57844" y2="51210"/>
                        <a14:foregroundMark x1="57844" y1="51210" x2="57844" y2="51210"/>
                        <a14:foregroundMark x1="57844" y1="51210" x2="57844" y2="51210"/>
                        <a14:foregroundMark x1="78352" y1="36190" x2="78352" y2="36190"/>
                        <a14:foregroundMark x1="77739" y1="36895" x2="77739" y2="36895"/>
                        <a14:foregroundMark x1="56968" y1="52419" x2="56968" y2="52419"/>
                        <a14:foregroundMark x1="56792" y1="53629" x2="56792" y2="53629"/>
                        <a14:foregroundMark x1="17090" y1="34274" x2="17090" y2="34274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395544" cy="556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/>
        </p:blipFill>
        <p:spPr bwMode="auto">
          <a:xfrm>
            <a:off x="-15202" y="0"/>
            <a:ext cx="9159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то Криворізька загальноосвітня школа І-ІІІ ступенів 37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1943201" cy="14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6389181" cy="1152128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</a:rPr>
              <a:t>«Сталеве серце України – місто щасливої дитини»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8" name="Picture 4" descr="Фото Криворізька загальноосвітня школа І-ІІІ ступенів 65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2952328" cy="2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Фото Криворізька загальноосвітня школа І-ІІІ ступенів 65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6081"/>
            <a:ext cx="204861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Фото Ольги Ольга Барщевск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650326"/>
            <a:ext cx="3619703" cy="27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Фото Марины Полянск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49079"/>
            <a:ext cx="2880320" cy="2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27424" r="33511" b="43281"/>
          <a:stretch/>
        </p:blipFill>
        <p:spPr bwMode="auto">
          <a:xfrm>
            <a:off x="5894124" y="4509120"/>
            <a:ext cx="3089666" cy="15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Фото Русланы Шаповал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35" y="3886009"/>
            <a:ext cx="3839695" cy="2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25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79712" y="548680"/>
            <a:ext cx="6317173" cy="1008112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</a:rPr>
              <a:t>«Мій клас – найкращий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uk-UA" sz="2800" b="1" i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t="11438" r="15882" b="18612"/>
          <a:stretch/>
        </p:blipFill>
        <p:spPr bwMode="auto">
          <a:xfrm>
            <a:off x="3707904" y="3994953"/>
            <a:ext cx="3873712" cy="21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User\Desktop\М.Ю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2952"/>
            <a:ext cx="3672408" cy="25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М.Ю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9653"/>
          <a:stretch/>
        </p:blipFill>
        <p:spPr bwMode="auto">
          <a:xfrm>
            <a:off x="4698293" y="1372952"/>
            <a:ext cx="3546115" cy="25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23426"/>
            <a:ext cx="1693937" cy="19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60839" cy="1202485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Arial Black" panose="020B0A04020102020204" pitchFamily="34" charset="0"/>
              </a:rPr>
              <a:t>Соціально-реабілітаційний напрям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3" t="27179" r="10010" b="17244"/>
          <a:stretch/>
        </p:blipFill>
        <p:spPr bwMode="auto">
          <a:xfrm>
            <a:off x="971600" y="2024956"/>
            <a:ext cx="3528392" cy="183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12669" r="11447" b="14735"/>
          <a:stretch/>
        </p:blipFill>
        <p:spPr bwMode="auto">
          <a:xfrm>
            <a:off x="4761805" y="1978761"/>
            <a:ext cx="3284086" cy="183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1588150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«Сходинки до соціальної зрілості»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18703" r="17819" b="21878"/>
          <a:stretch/>
        </p:blipFill>
        <p:spPr bwMode="auto">
          <a:xfrm>
            <a:off x="4499992" y="4509120"/>
            <a:ext cx="392623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10121" y="4005064"/>
            <a:ext cx="425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</a:t>
            </a:r>
            <a:r>
              <a:rPr lang="uk-UA" dirty="0" smtClean="0"/>
              <a:t>оціальна акція «Подаруй усім свято»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056" r="13617" b="9002"/>
          <a:stretch/>
        </p:blipFill>
        <p:spPr bwMode="auto">
          <a:xfrm>
            <a:off x="755576" y="4526728"/>
            <a:ext cx="3439181" cy="207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22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03" y="3573016"/>
            <a:ext cx="2994520" cy="248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000500" cy="47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456384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Пов’язане 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10"/>
            <a:ext cx="9173612" cy="68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7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7624" y="836712"/>
            <a:ext cx="693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с</a:t>
            </a:r>
            <a:r>
              <a:rPr lang="uk-UA" sz="2400" b="1" dirty="0" smtClean="0"/>
              <a:t>оціальна акція «Зігрій турботою ветерана»</a:t>
            </a:r>
            <a:endParaRPr lang="ru-RU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5961" r="15559" b="8269"/>
          <a:stretch/>
        </p:blipFill>
        <p:spPr bwMode="auto">
          <a:xfrm>
            <a:off x="961132" y="3861048"/>
            <a:ext cx="325082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6102" r="12133" b="7510"/>
          <a:stretch/>
        </p:blipFill>
        <p:spPr bwMode="auto">
          <a:xfrm>
            <a:off x="4385534" y="4005064"/>
            <a:ext cx="393088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16103" r="21094" b="5817"/>
          <a:stretch/>
        </p:blipFill>
        <p:spPr bwMode="auto">
          <a:xfrm>
            <a:off x="1165130" y="1440430"/>
            <a:ext cx="3190846" cy="22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kzimc.at.ua/2015/02/18/1/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0781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14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116633"/>
            <a:ext cx="7200799" cy="864096"/>
          </a:xfrm>
        </p:spPr>
        <p:txBody>
          <a:bodyPr>
            <a:normAutofit fontScale="90000"/>
          </a:bodyPr>
          <a:lstStyle/>
          <a:p>
            <a:r>
              <a:rPr lang="uk-UA" sz="3200" dirty="0" err="1" smtClean="0">
                <a:latin typeface="Arial Black" panose="020B0A04020102020204" pitchFamily="34" charset="0"/>
              </a:rPr>
              <a:t>Туристсько</a:t>
            </a:r>
            <a:r>
              <a:rPr lang="uk-UA" sz="3200" dirty="0" smtClean="0">
                <a:latin typeface="Arial Black" panose="020B0A04020102020204" pitchFamily="34" charset="0"/>
              </a:rPr>
              <a:t>-краєзнавчий напрям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456" y="6237312"/>
            <a:ext cx="4607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dirty="0" smtClean="0"/>
              <a:t>«Серпантин зимових подорожей»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351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613076" cy="201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65" y="1268760"/>
            <a:ext cx="3634669" cy="20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692070"/>
            <a:ext cx="4412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«Кожному класу по екскурсії»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9946" y="3277393"/>
            <a:ext cx="4301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«Літо – вивчаємо </a:t>
            </a:r>
            <a:r>
              <a:rPr lang="uk-UA" sz="2400" dirty="0" err="1" smtClean="0"/>
              <a:t>ріднокрай</a:t>
            </a:r>
            <a:r>
              <a:rPr lang="uk-UA" sz="2400" dirty="0" smtClean="0"/>
              <a:t>»</a:t>
            </a:r>
            <a:endParaRPr lang="ru-RU" sz="2400" dirty="0"/>
          </a:p>
        </p:txBody>
      </p:sp>
      <p:pic>
        <p:nvPicPr>
          <p:cNvPr id="5124" name="Picture 4" descr="C:\Users\User\Desktop\М.Ю\фото акцій\літо вивчаємо рід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3789040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b="11287"/>
          <a:stretch/>
        </p:blipFill>
        <p:spPr bwMode="auto">
          <a:xfrm>
            <a:off x="4559279" y="3742083"/>
            <a:ext cx="2821033" cy="234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022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9" y="404664"/>
            <a:ext cx="7200799" cy="86409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latin typeface="Arial Black" panose="020B0A04020102020204" pitchFamily="34" charset="0"/>
              </a:rPr>
              <a:t>Еколого-натуралістичний напрям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065244"/>
            <a:ext cx="298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а</a:t>
            </a:r>
            <a:r>
              <a:rPr lang="uk-UA" sz="2400" b="1" dirty="0" smtClean="0"/>
              <a:t>кція «Птах року» </a:t>
            </a:r>
            <a:endParaRPr lang="ru-RU" sz="2400" b="1" dirty="0"/>
          </a:p>
        </p:txBody>
      </p:sp>
      <p:pic>
        <p:nvPicPr>
          <p:cNvPr id="6146" name="Picture 2" descr="C:\Users\User\Desktop\М.Ю\фото акцій\годіввнич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1" y="4005064"/>
            <a:ext cx="3096344" cy="223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М.Ю\фото акцій\годівнич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4" r="17794"/>
          <a:stretch/>
        </p:blipFill>
        <p:spPr bwMode="auto">
          <a:xfrm>
            <a:off x="4499992" y="4041987"/>
            <a:ext cx="3141147" cy="21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1960" y="3573016"/>
            <a:ext cx="316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а</a:t>
            </a:r>
            <a:r>
              <a:rPr lang="uk-UA" sz="2400" b="1" dirty="0" smtClean="0"/>
              <a:t>кція «Годівничка» </a:t>
            </a:r>
            <a:endParaRPr lang="ru-RU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20873" r="17348" b="14064"/>
          <a:stretch/>
        </p:blipFill>
        <p:spPr bwMode="auto">
          <a:xfrm>
            <a:off x="4210752" y="1320156"/>
            <a:ext cx="3792619" cy="20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kzimc.at.ua/2016/04/08/04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55" y="1558352"/>
            <a:ext cx="3126518" cy="208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7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"/>
          <a:stretch/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639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"/>
          <a:stretch/>
        </p:blipFill>
        <p:spPr bwMode="auto">
          <a:xfrm>
            <a:off x="0" y="2894"/>
            <a:ext cx="9144000" cy="68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664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028384" cy="1202485"/>
          </a:xfrm>
        </p:spPr>
        <p:txBody>
          <a:bodyPr>
            <a:noAutofit/>
          </a:bodyPr>
          <a:lstStyle/>
          <a:p>
            <a:r>
              <a:rPr lang="uk-UA" sz="3600" i="1" dirty="0" smtClean="0">
                <a:latin typeface="Cambria" panose="02040503050406030204" pitchFamily="18" charset="0"/>
                <a:cs typeface="Angsana New" panose="02020603050405020304" pitchFamily="18" charset="-34"/>
              </a:rPr>
              <a:t>Міський конкурс на кращий учнівський колектив «Мій клас - найкращий»</a:t>
            </a:r>
            <a:endParaRPr lang="ru-RU" sz="3600" i="1" dirty="0">
              <a:latin typeface="Cambria" panose="02040503050406030204" pitchFamily="18" charset="0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1" y="1340768"/>
            <a:ext cx="6768752" cy="53860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+mj-lt"/>
              </a:rPr>
              <a:t>Учасники: </a:t>
            </a:r>
          </a:p>
          <a:p>
            <a:pPr algn="ctr"/>
            <a:r>
              <a:rPr lang="uk-UA" sz="2000" dirty="0" smtClean="0">
                <a:latin typeface="+mj-lt"/>
              </a:rPr>
              <a:t>КЗШ № 8</a:t>
            </a:r>
          </a:p>
          <a:p>
            <a:pPr algn="ctr"/>
            <a:r>
              <a:rPr lang="uk-UA" sz="2000" dirty="0" smtClean="0">
                <a:latin typeface="+mj-lt"/>
              </a:rPr>
              <a:t>КЗШ </a:t>
            </a:r>
            <a:r>
              <a:rPr lang="uk-UA" sz="2000" dirty="0">
                <a:latin typeface="+mj-lt"/>
              </a:rPr>
              <a:t>№</a:t>
            </a:r>
            <a:r>
              <a:rPr lang="uk-UA" sz="2000" dirty="0" smtClean="0">
                <a:latin typeface="+mj-lt"/>
              </a:rPr>
              <a:t>19 </a:t>
            </a:r>
          </a:p>
          <a:p>
            <a:pPr algn="ctr"/>
            <a:r>
              <a:rPr lang="uk-UA" sz="2000" dirty="0">
                <a:latin typeface="+mj-lt"/>
              </a:rPr>
              <a:t>КЗШ №</a:t>
            </a:r>
            <a:r>
              <a:rPr lang="uk-UA" sz="2000" dirty="0" smtClean="0">
                <a:latin typeface="+mj-lt"/>
              </a:rPr>
              <a:t>32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36</a:t>
            </a:r>
          </a:p>
          <a:p>
            <a:pPr algn="ctr"/>
            <a:r>
              <a:rPr lang="uk-UA" sz="2000" dirty="0">
                <a:latin typeface="+mj-lt"/>
              </a:rPr>
              <a:t>КЗШ №</a:t>
            </a:r>
            <a:r>
              <a:rPr lang="uk-UA" sz="2000" dirty="0" smtClean="0">
                <a:latin typeface="+mj-lt"/>
              </a:rPr>
              <a:t> 51 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63 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68 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90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92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101</a:t>
            </a:r>
            <a:endParaRPr lang="uk-UA" sz="2000" dirty="0">
              <a:latin typeface="+mj-lt"/>
            </a:endParaRPr>
          </a:p>
          <a:p>
            <a:pPr algn="ctr"/>
            <a:r>
              <a:rPr lang="uk-UA" sz="2000" dirty="0">
                <a:latin typeface="+mj-lt"/>
              </a:rPr>
              <a:t>КЗШ </a:t>
            </a:r>
            <a:r>
              <a:rPr lang="uk-UA" sz="2000" dirty="0" smtClean="0">
                <a:latin typeface="+mj-lt"/>
              </a:rPr>
              <a:t>№109</a:t>
            </a:r>
            <a:endParaRPr lang="uk-UA" sz="2000" dirty="0">
              <a:latin typeface="+mj-lt"/>
            </a:endParaRPr>
          </a:p>
          <a:p>
            <a:pPr algn="ctr"/>
            <a:r>
              <a:rPr lang="uk-UA" sz="2000" dirty="0">
                <a:latin typeface="+mj-lt"/>
              </a:rPr>
              <a:t>КЗШ №</a:t>
            </a:r>
            <a:r>
              <a:rPr lang="uk-UA" sz="2000" dirty="0" smtClean="0">
                <a:latin typeface="+mj-lt"/>
              </a:rPr>
              <a:t> 116</a:t>
            </a:r>
          </a:p>
          <a:p>
            <a:pPr algn="ctr"/>
            <a:r>
              <a:rPr lang="uk-UA" sz="2000" dirty="0">
                <a:latin typeface="+mj-lt"/>
              </a:rPr>
              <a:t>КЗШ </a:t>
            </a:r>
            <a:r>
              <a:rPr lang="uk-UA" sz="2000" dirty="0" smtClean="0">
                <a:latin typeface="+mj-lt"/>
              </a:rPr>
              <a:t>119</a:t>
            </a:r>
          </a:p>
          <a:p>
            <a:pPr algn="ctr"/>
            <a:r>
              <a:rPr lang="uk-UA" sz="2000" dirty="0" smtClean="0">
                <a:latin typeface="+mj-lt"/>
              </a:rPr>
              <a:t>КЗШ </a:t>
            </a:r>
            <a:r>
              <a:rPr lang="uk-UA" sz="2000" dirty="0">
                <a:latin typeface="+mj-lt"/>
              </a:rPr>
              <a:t>№</a:t>
            </a:r>
            <a:r>
              <a:rPr lang="uk-UA" sz="2000" dirty="0" smtClean="0">
                <a:latin typeface="+mj-lt"/>
              </a:rPr>
              <a:t> 121</a:t>
            </a:r>
          </a:p>
          <a:p>
            <a:pPr algn="ctr"/>
            <a:r>
              <a:rPr lang="uk-UA" sz="2000" dirty="0">
                <a:latin typeface="+mj-lt"/>
              </a:rPr>
              <a:t>КЗШ №</a:t>
            </a:r>
            <a:r>
              <a:rPr lang="uk-UA" sz="2000" dirty="0" smtClean="0">
                <a:latin typeface="+mj-lt"/>
              </a:rPr>
              <a:t> 123</a:t>
            </a:r>
          </a:p>
          <a:p>
            <a:pPr algn="ctr"/>
            <a:endParaRPr lang="uk-UA" sz="2000" dirty="0" smtClean="0">
              <a:latin typeface="+mj-lt"/>
            </a:endParaRPr>
          </a:p>
          <a:p>
            <a:pPr algn="ctr"/>
            <a:r>
              <a:rPr lang="uk-UA" sz="2000" dirty="0" smtClean="0">
                <a:latin typeface="+mj-lt"/>
              </a:rPr>
              <a:t>КЗШ </a:t>
            </a:r>
            <a:r>
              <a:rPr lang="uk-UA" sz="2000" dirty="0">
                <a:latin typeface="+mj-lt"/>
              </a:rPr>
              <a:t>№</a:t>
            </a:r>
            <a:r>
              <a:rPr lang="uk-UA" sz="2000" dirty="0" smtClean="0">
                <a:latin typeface="+mj-lt"/>
              </a:rPr>
              <a:t> 125 </a:t>
            </a:r>
            <a:endParaRPr lang="uk-UA" sz="2000" dirty="0">
              <a:latin typeface="+mj-lt"/>
            </a:endParaRPr>
          </a:p>
          <a:p>
            <a:pPr algn="ctr"/>
            <a:r>
              <a:rPr lang="uk-UA" sz="2000" dirty="0" smtClean="0">
                <a:latin typeface="+mj-lt"/>
              </a:rPr>
              <a:t>КСШ № 9 </a:t>
            </a:r>
          </a:p>
          <a:p>
            <a:pPr algn="ctr"/>
            <a:r>
              <a:rPr lang="uk-UA" sz="2000" dirty="0">
                <a:latin typeface="+mj-lt"/>
              </a:rPr>
              <a:t>КСШ № </a:t>
            </a:r>
            <a:r>
              <a:rPr lang="uk-UA" sz="2000" dirty="0" smtClean="0">
                <a:latin typeface="+mj-lt"/>
              </a:rPr>
              <a:t>70</a:t>
            </a:r>
          </a:p>
          <a:p>
            <a:pPr algn="ctr"/>
            <a:r>
              <a:rPr lang="uk-UA" sz="2000" dirty="0">
                <a:latin typeface="+mj-lt"/>
              </a:rPr>
              <a:t>КСШ № </a:t>
            </a:r>
            <a:r>
              <a:rPr lang="uk-UA" sz="2000" dirty="0" smtClean="0">
                <a:latin typeface="+mj-lt"/>
              </a:rPr>
              <a:t>71</a:t>
            </a:r>
          </a:p>
          <a:p>
            <a:pPr algn="ctr"/>
            <a:r>
              <a:rPr lang="uk-UA" sz="2000" dirty="0" smtClean="0">
                <a:latin typeface="+mj-lt"/>
              </a:rPr>
              <a:t>КЗСШ </a:t>
            </a:r>
            <a:r>
              <a:rPr lang="uk-UA" sz="2000" dirty="0">
                <a:latin typeface="+mj-lt"/>
              </a:rPr>
              <a:t>№</a:t>
            </a:r>
            <a:r>
              <a:rPr lang="uk-UA" sz="2000" dirty="0" smtClean="0">
                <a:latin typeface="+mj-lt"/>
              </a:rPr>
              <a:t>4</a:t>
            </a:r>
          </a:p>
          <a:p>
            <a:pPr algn="ctr"/>
            <a:r>
              <a:rPr lang="uk-UA" sz="2000" dirty="0" smtClean="0">
                <a:latin typeface="+mj-lt"/>
              </a:rPr>
              <a:t>КГ </a:t>
            </a:r>
            <a:r>
              <a:rPr lang="uk-UA" sz="2000" dirty="0">
                <a:latin typeface="+mj-lt"/>
              </a:rPr>
              <a:t>№</a:t>
            </a:r>
            <a:r>
              <a:rPr lang="uk-UA" sz="2000" dirty="0" smtClean="0">
                <a:latin typeface="+mj-lt"/>
              </a:rPr>
              <a:t>49</a:t>
            </a:r>
          </a:p>
          <a:p>
            <a:pPr algn="ctr"/>
            <a:r>
              <a:rPr lang="uk-UA" sz="2000" dirty="0" smtClean="0">
                <a:latin typeface="+mj-lt"/>
              </a:rPr>
              <a:t>КГ № 127</a:t>
            </a:r>
          </a:p>
          <a:p>
            <a:pPr algn="ctr"/>
            <a:endParaRPr lang="uk-UA" sz="2000" dirty="0" smtClean="0">
              <a:latin typeface="+mj-lt"/>
            </a:endParaRP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+mj-lt"/>
              </a:rPr>
              <a:t>Переможці: </a:t>
            </a:r>
            <a:endParaRPr lang="uk-UA" sz="2400" b="1" i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uk-UA" sz="2000" dirty="0" smtClean="0">
                <a:latin typeface="+mj-lt"/>
              </a:rPr>
              <a:t>КЗШ №51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92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109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116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121</a:t>
            </a:r>
          </a:p>
          <a:p>
            <a:pPr algn="ctr"/>
            <a:r>
              <a:rPr lang="uk-UA" sz="2000" dirty="0">
                <a:latin typeface="+mj-lt"/>
              </a:rPr>
              <a:t>КЗШ № </a:t>
            </a:r>
            <a:r>
              <a:rPr lang="uk-UA" sz="2000" dirty="0" smtClean="0">
                <a:latin typeface="+mj-lt"/>
              </a:rPr>
              <a:t>123 </a:t>
            </a:r>
          </a:p>
          <a:p>
            <a:pPr algn="ctr"/>
            <a:r>
              <a:rPr lang="uk-UA" sz="2000" dirty="0" smtClean="0">
                <a:latin typeface="+mj-lt"/>
              </a:rPr>
              <a:t>КЗСШ </a:t>
            </a:r>
            <a:r>
              <a:rPr lang="uk-UA" sz="2000" dirty="0">
                <a:latin typeface="+mj-lt"/>
              </a:rPr>
              <a:t>№4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8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М.Ю\e_ourklas_thebest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3240360" cy="1858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11154" r="12314" b="7884"/>
          <a:stretch/>
        </p:blipFill>
        <p:spPr bwMode="auto">
          <a:xfrm>
            <a:off x="1835696" y="4662423"/>
            <a:ext cx="3308535" cy="207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038760"/>
            <a:ext cx="82642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500" b="1" dirty="0" smtClean="0">
                <a:latin typeface="+mj-lt"/>
              </a:rPr>
              <a:t>Близько 150 учасників, з них понад 40 - переможців</a:t>
            </a:r>
            <a:endParaRPr lang="ru-RU" sz="2500" b="1" dirty="0">
              <a:latin typeface="+mj-lt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10817" r="19186" b="14419"/>
          <a:stretch/>
        </p:blipFill>
        <p:spPr bwMode="auto">
          <a:xfrm>
            <a:off x="1726415" y="2561515"/>
            <a:ext cx="3372301" cy="200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Фото Криворізька загальноосвітня школа  114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10211" b="12551"/>
          <a:stretch/>
        </p:blipFill>
        <p:spPr bwMode="auto">
          <a:xfrm>
            <a:off x="5868144" y="101781"/>
            <a:ext cx="2235000" cy="19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Фото Криворізька загальноосвітня школа  114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6"/>
          <a:stretch/>
        </p:blipFill>
        <p:spPr bwMode="auto">
          <a:xfrm>
            <a:off x="5436096" y="2515814"/>
            <a:ext cx="3371320" cy="21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User\Desktop\М.Ю\29136131_674737495983797_7341571917574307840_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77"/>
          <a:stretch/>
        </p:blipFill>
        <p:spPr bwMode="auto">
          <a:xfrm>
            <a:off x="5471127" y="4946607"/>
            <a:ext cx="3239852" cy="17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18" y="-20460"/>
            <a:ext cx="9171918" cy="69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1296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5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" y="0"/>
            <a:ext cx="9110720" cy="63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езультат пошуку зображень за запитом &quot;висновок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0F1"/>
              </a:clrFrom>
              <a:clrTo>
                <a:srgbClr val="F2F0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91819"/>
            <a:ext cx="2251571" cy="16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814583"/>
            <a:ext cx="69847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3600" b="1" i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algn="ctr"/>
            <a:r>
              <a:rPr lang="uk-UA" sz="4400" b="1" i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«Освіта без виховання </a:t>
            </a:r>
          </a:p>
          <a:p>
            <a:pPr algn="ctr"/>
            <a:r>
              <a:rPr lang="uk-UA" sz="4400" b="1" i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– це меч у руках безумця»</a:t>
            </a:r>
          </a:p>
          <a:p>
            <a:pPr algn="r"/>
            <a:r>
              <a:rPr lang="uk-UA" sz="3600" b="1" i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В. Сухомлинський</a:t>
            </a:r>
          </a:p>
          <a:p>
            <a:pPr algn="ctr"/>
            <a:endParaRPr lang="uk-UA" sz="3600" b="1" i="1" dirty="0">
              <a:solidFill>
                <a:schemeClr val="tx2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uk-UA" sz="3600" b="1" i="1" dirty="0" smtClean="0">
              <a:solidFill>
                <a:schemeClr val="tx2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uk-UA" sz="3600" b="1" i="1" dirty="0">
              <a:solidFill>
                <a:schemeClr val="tx2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291" name="Picture 3" descr="C:\Users\User\Desktop\М.Ю\yak-vistupiti-z-prezentatsiyeyu-na-urotsi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4534861"/>
            <a:ext cx="2628292" cy="1747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Результат пошуку зображень за запитом &quot;висновок&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40812"/>
            <a:ext cx="1741376" cy="17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975" y="263691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Дякую за увагу!</a:t>
            </a:r>
            <a:endParaRPr lang="ru-RU" sz="4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AutoShape 4" descr="Результат пошуку зображень за запитом &quot;виховна робота в школ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Результат пошуку зображень за запитом &quot;виховна робота в школі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Результат пошуку зображень за запитом &quot;виховна робота в школі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-5068" r="-737" b="5068"/>
          <a:stretch/>
        </p:blipFill>
        <p:spPr bwMode="auto">
          <a:xfrm>
            <a:off x="-40332" y="-351692"/>
            <a:ext cx="9252520" cy="72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449" y="18864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Основні вимоги </a:t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 smtClean="0">
                <a:solidFill>
                  <a:srgbClr val="0070C0"/>
                </a:solidFill>
              </a:rPr>
              <a:t>до класного керівника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User\Desktop\М.Ю\img8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41281" r="48482" b="13852"/>
          <a:stretch/>
        </p:blipFill>
        <p:spPr bwMode="auto">
          <a:xfrm>
            <a:off x="899592" y="2756650"/>
            <a:ext cx="4234375" cy="31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.Ю\img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40" y="2008172"/>
            <a:ext cx="3755766" cy="35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вимоги до вчителя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9" y="765925"/>
            <a:ext cx="22383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М.Ю\shablon-deti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" y="0"/>
            <a:ext cx="9198427" cy="691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Результат пошуку зображень за запитом &quot;педагог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9" y="116632"/>
            <a:ext cx="2376264" cy="314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124744"/>
            <a:ext cx="73448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«</a:t>
            </a: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Класний керівник – </a:t>
            </a:r>
            <a:endParaRPr lang="uk-UA" sz="2400" b="1" i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uk-UA" sz="2000" i="1" dirty="0" smtClean="0">
                <a:latin typeface="Bookman Old Style" panose="02050604050505020204" pitchFamily="18" charset="0"/>
              </a:rPr>
              <a:t>це особа, яка за дорученням народу має повсякденний доступ до найдорожчого народного багатства – душі, розуму, почуттів дітей та підлітків. Перед ним, з одного боку, моральні цінності, створені, вистраждані протягом століть , з другого – багатство народу, його майбутнє, його надія – молоде покоління. </a:t>
            </a:r>
          </a:p>
          <a:p>
            <a:pPr algn="just"/>
            <a:r>
              <a:rPr lang="uk-UA" sz="2000" i="1" dirty="0" smtClean="0">
                <a:latin typeface="Bookman Old Style" panose="02050604050505020204" pitchFamily="18" charset="0"/>
              </a:rPr>
              <a:t>Класний керівник творить найбільше багатство суспільства – Людину…»</a:t>
            </a:r>
          </a:p>
          <a:p>
            <a:pPr algn="just"/>
            <a:endParaRPr lang="uk-UA" i="1" dirty="0">
              <a:latin typeface="Bookman Old Style" panose="02050604050505020204" pitchFamily="18" charset="0"/>
            </a:endParaRPr>
          </a:p>
          <a:p>
            <a:pPr algn="r"/>
            <a:r>
              <a:rPr lang="uk-UA" sz="24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В.О. Сухомлинський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5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М.Ю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556792"/>
            <a:ext cx="6292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Бути класним керівником – дуже важлива місія.</a:t>
            </a:r>
          </a:p>
          <a:p>
            <a:pPr algn="ctr"/>
            <a:r>
              <a:rPr lang="uk-UA" sz="24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Адже завдяки його майстерності зароджується інтерес учнів до навчання, формуються соціальні взаємини між ними, розкривається творчий потенціал учасників освітнього процесу</a:t>
            </a:r>
            <a:endParaRPr lang="ru-RU" sz="2400" b="1" i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3850"/>
          <a:stretch/>
        </p:blipFill>
        <p:spPr bwMode="auto">
          <a:xfrm>
            <a:off x="-23838" y="0"/>
            <a:ext cx="9577271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93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М.Ю\slid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5136" b="10179"/>
          <a:stretch/>
        </p:blipFill>
        <p:spPr bwMode="auto">
          <a:xfrm>
            <a:off x="-22884" y="2624"/>
            <a:ext cx="9146445" cy="685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97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965245" cy="1202485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</a:rPr>
              <a:t>Результати анкетування </a:t>
            </a:r>
            <a:br>
              <a:rPr lang="uk-UA" sz="2800" b="1" i="1" dirty="0" smtClean="0">
                <a:solidFill>
                  <a:srgbClr val="C00000"/>
                </a:solidFill>
              </a:rPr>
            </a:br>
            <a:r>
              <a:rPr lang="uk-UA" sz="2800" b="1" i="1" dirty="0" smtClean="0">
                <a:solidFill>
                  <a:srgbClr val="C00000"/>
                </a:solidFill>
              </a:rPr>
              <a:t>класних керівників </a:t>
            </a:r>
            <a:br>
              <a:rPr lang="uk-UA" sz="2800" b="1" i="1" dirty="0" smtClean="0">
                <a:solidFill>
                  <a:srgbClr val="C00000"/>
                </a:solidFill>
              </a:rPr>
            </a:br>
            <a:r>
              <a:rPr lang="uk-UA" sz="2800" b="1" i="1" dirty="0" smtClean="0">
                <a:solidFill>
                  <a:srgbClr val="C00000"/>
                </a:solidFill>
              </a:rPr>
              <a:t>закладів загальної середньої освіти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D:\Джерело творчості\Лого_Агенти_змін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1" y="574790"/>
            <a:ext cx="2352363" cy="139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3" y="2708920"/>
            <a:ext cx="6912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90% </a:t>
            </a:r>
            <a:r>
              <a:rPr lang="uk-UA" sz="2800" dirty="0" smtClean="0">
                <a:latin typeface="Bookman Old Style" panose="02050604050505020204" pitchFamily="18" charset="0"/>
              </a:rPr>
              <a:t>класних керівників знають про освітню реформу;</a:t>
            </a:r>
          </a:p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10% </a:t>
            </a:r>
            <a:r>
              <a:rPr lang="uk-UA" sz="2800" dirty="0" smtClean="0">
                <a:latin typeface="Bookman Old Style" panose="02050604050505020204" pitchFamily="18" charset="0"/>
              </a:rPr>
              <a:t>готові до впровадження нововведень та змін;</a:t>
            </a:r>
          </a:p>
          <a:p>
            <a:pPr marL="285750" indent="-285750" algn="ctr">
              <a:buFontTx/>
              <a:buChar char="-"/>
            </a:pPr>
            <a:r>
              <a:rPr lang="uk-UA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73% </a:t>
            </a:r>
            <a:r>
              <a:rPr lang="uk-UA" sz="2800" dirty="0" smtClean="0">
                <a:latin typeface="Bookman Old Style" panose="02050604050505020204" pitchFamily="18" charset="0"/>
              </a:rPr>
              <a:t>педагогів не володіють інформацією про сучасну </a:t>
            </a:r>
          </a:p>
          <a:p>
            <a:pPr algn="ctr"/>
            <a:r>
              <a:rPr lang="uk-UA" sz="2800" dirty="0" smtClean="0">
                <a:latin typeface="Bookman Old Style" panose="02050604050505020204" pitchFamily="18" charset="0"/>
              </a:rPr>
              <a:t>нормативно-правову базу; 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9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472</TotalTime>
  <Words>523</Words>
  <Application>Microsoft Office PowerPoint</Application>
  <PresentationFormat>Экран (4:3)</PresentationFormat>
  <Paragraphs>84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Кнопка</vt:lpstr>
      <vt:lpstr>Роль класного керівника у формуванні комптентностей учнів закладів загальної середньої освіти</vt:lpstr>
      <vt:lpstr>Презентация PowerPoint</vt:lpstr>
      <vt:lpstr>Презентация PowerPoint</vt:lpstr>
      <vt:lpstr>Основні вимоги  до класного керівника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 анкетування  класних керівників  закладів загальної середньої освіти</vt:lpstr>
      <vt:lpstr>Презентация PowerPoint</vt:lpstr>
      <vt:lpstr>Результати анкетування  класних керівників  закладів загальної середньої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«Сталеве серце України – місто щасливої дитини»</vt:lpstr>
      <vt:lpstr>«Мій клас – найкращий!»</vt:lpstr>
      <vt:lpstr>Соціально-реабілітаційний напрям </vt:lpstr>
      <vt:lpstr>Презентация PowerPoint</vt:lpstr>
      <vt:lpstr>Туристсько-краєзнавчий напрям </vt:lpstr>
      <vt:lpstr>Презентация PowerPoint</vt:lpstr>
      <vt:lpstr>Еколого-натуралістичний напрям </vt:lpstr>
      <vt:lpstr>Презентация PowerPoint</vt:lpstr>
      <vt:lpstr>Презентация PowerPoint</vt:lpstr>
      <vt:lpstr>Міський конкурс на кращий учнівський колектив «Мій клас - найкращий»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класного керівника у формуванні комптентностей учнів закладів загальної середньої освіти</dc:title>
  <dc:creator>User</dc:creator>
  <cp:lastModifiedBy>school527a</cp:lastModifiedBy>
  <cp:revision>42</cp:revision>
  <dcterms:created xsi:type="dcterms:W3CDTF">2018-03-20T10:21:21Z</dcterms:created>
  <dcterms:modified xsi:type="dcterms:W3CDTF">2018-03-22T07:49:39Z</dcterms:modified>
</cp:coreProperties>
</file>